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59" r:id="rId2"/>
    <p:sldId id="290" r:id="rId3"/>
    <p:sldId id="289" r:id="rId4"/>
    <p:sldId id="256" r:id="rId5"/>
    <p:sldId id="257" r:id="rId6"/>
    <p:sldId id="275" r:id="rId7"/>
    <p:sldId id="276" r:id="rId8"/>
    <p:sldId id="270" r:id="rId9"/>
    <p:sldId id="262" r:id="rId10"/>
    <p:sldId id="269" r:id="rId11"/>
    <p:sldId id="277" r:id="rId12"/>
    <p:sldId id="263" r:id="rId13"/>
    <p:sldId id="278" r:id="rId14"/>
    <p:sldId id="268" r:id="rId15"/>
    <p:sldId id="286" r:id="rId16"/>
    <p:sldId id="279" r:id="rId17"/>
    <p:sldId id="280" r:id="rId18"/>
    <p:sldId id="260" r:id="rId19"/>
    <p:sldId id="273" r:id="rId20"/>
    <p:sldId id="281" r:id="rId21"/>
    <p:sldId id="261" r:id="rId22"/>
    <p:sldId id="264" r:id="rId23"/>
    <p:sldId id="266" r:id="rId24"/>
    <p:sldId id="267" r:id="rId25"/>
    <p:sldId id="274" r:id="rId26"/>
    <p:sldId id="282" r:id="rId27"/>
    <p:sldId id="283" r:id="rId28"/>
    <p:sldId id="284" r:id="rId29"/>
    <p:sldId id="271" r:id="rId30"/>
    <p:sldId id="285" r:id="rId31"/>
    <p:sldId id="291" r:id="rId32"/>
    <p:sldId id="28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DA7A5B-ADC1-49DA-8ECA-ED3FE6D06AB5}" v="1596" dt="2019-12-23T03:34:41.0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4F0B58-FA59-46BB-A3F4-07428C6632EA}" type="datetimeFigureOut">
              <a:rPr lang="en-US" smtClean="0"/>
              <a:t>12/23/2019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B57DCE-F451-475B-8A3B-799CFC03F0C0}" type="slidenum">
              <a:rPr lang="en-US" smtClean="0"/>
              <a:t>‹#›</a:t>
            </a:fld>
            <a:endParaRPr lang="en-US"/>
          </a:p>
        </p:txBody>
      </p:sp>
    </p:spTree>
    <p:extLst>
      <p:ext uri="{BB962C8B-B14F-4D97-AF65-F5344CB8AC3E}">
        <p14:creationId xmlns:p14="http://schemas.microsoft.com/office/powerpoint/2010/main" val="690004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4F0B58-FA59-46BB-A3F4-07428C6632EA}" type="datetimeFigureOut">
              <a:rPr lang="en-US" smtClean="0"/>
              <a:t>12/23/2019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B57DCE-F451-475B-8A3B-799CFC03F0C0}" type="slidenum">
              <a:rPr lang="en-US" smtClean="0"/>
              <a:t>‹#›</a:t>
            </a:fld>
            <a:endParaRPr lang="en-US"/>
          </a:p>
        </p:txBody>
      </p:sp>
    </p:spTree>
    <p:extLst>
      <p:ext uri="{BB962C8B-B14F-4D97-AF65-F5344CB8AC3E}">
        <p14:creationId xmlns:p14="http://schemas.microsoft.com/office/powerpoint/2010/main" val="1809580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14F0B58-FA59-46BB-A3F4-07428C6632EA}" type="datetimeFigureOut">
              <a:rPr lang="en-US" smtClean="0"/>
              <a:t>12/23/2019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B57DCE-F451-475B-8A3B-799CFC03F0C0}" type="slidenum">
              <a:rPr lang="en-US" smtClean="0"/>
              <a:t>‹#›</a:t>
            </a:fld>
            <a:endParaRPr lang="en-US"/>
          </a:p>
        </p:txBody>
      </p:sp>
    </p:spTree>
    <p:extLst>
      <p:ext uri="{BB962C8B-B14F-4D97-AF65-F5344CB8AC3E}">
        <p14:creationId xmlns:p14="http://schemas.microsoft.com/office/powerpoint/2010/main" val="13342883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14F0B58-FA59-46BB-A3F4-07428C6632EA}" type="datetimeFigureOut">
              <a:rPr lang="en-US" smtClean="0"/>
              <a:t>12/23/2019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B57DCE-F451-475B-8A3B-799CFC03F0C0}"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439073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4F0B58-FA59-46BB-A3F4-07428C6632EA}" type="datetimeFigureOut">
              <a:rPr lang="en-US" smtClean="0"/>
              <a:t>12/23/2019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B57DCE-F451-475B-8A3B-799CFC03F0C0}" type="slidenum">
              <a:rPr lang="en-US" smtClean="0"/>
              <a:t>‹#›</a:t>
            </a:fld>
            <a:endParaRPr lang="en-US"/>
          </a:p>
        </p:txBody>
      </p:sp>
    </p:spTree>
    <p:extLst>
      <p:ext uri="{BB962C8B-B14F-4D97-AF65-F5344CB8AC3E}">
        <p14:creationId xmlns:p14="http://schemas.microsoft.com/office/powerpoint/2010/main" val="2192392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14F0B58-FA59-46BB-A3F4-07428C6632EA}" type="datetimeFigureOut">
              <a:rPr lang="en-US" smtClean="0"/>
              <a:t>12/23/2019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B57DCE-F451-475B-8A3B-799CFC03F0C0}" type="slidenum">
              <a:rPr lang="en-US" smtClean="0"/>
              <a:t>‹#›</a:t>
            </a:fld>
            <a:endParaRPr lang="en-US"/>
          </a:p>
        </p:txBody>
      </p:sp>
    </p:spTree>
    <p:extLst>
      <p:ext uri="{BB962C8B-B14F-4D97-AF65-F5344CB8AC3E}">
        <p14:creationId xmlns:p14="http://schemas.microsoft.com/office/powerpoint/2010/main" val="1495453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14F0B58-FA59-46BB-A3F4-07428C6632EA}" type="datetimeFigureOut">
              <a:rPr lang="en-US" smtClean="0"/>
              <a:t>12/23/2019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B57DCE-F451-475B-8A3B-799CFC03F0C0}" type="slidenum">
              <a:rPr lang="en-US" smtClean="0"/>
              <a:t>‹#›</a:t>
            </a:fld>
            <a:endParaRPr lang="en-US"/>
          </a:p>
        </p:txBody>
      </p:sp>
    </p:spTree>
    <p:extLst>
      <p:ext uri="{BB962C8B-B14F-4D97-AF65-F5344CB8AC3E}">
        <p14:creationId xmlns:p14="http://schemas.microsoft.com/office/powerpoint/2010/main" val="2393685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4F0B58-FA59-46BB-A3F4-07428C6632EA}" type="datetimeFigureOut">
              <a:rPr lang="en-US" smtClean="0"/>
              <a:t>12/23/2019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B57DCE-F451-475B-8A3B-799CFC03F0C0}" type="slidenum">
              <a:rPr lang="en-US" smtClean="0"/>
              <a:t>‹#›</a:t>
            </a:fld>
            <a:endParaRPr lang="en-US"/>
          </a:p>
        </p:txBody>
      </p:sp>
    </p:spTree>
    <p:extLst>
      <p:ext uri="{BB962C8B-B14F-4D97-AF65-F5344CB8AC3E}">
        <p14:creationId xmlns:p14="http://schemas.microsoft.com/office/powerpoint/2010/main" val="14506912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4F0B58-FA59-46BB-A3F4-07428C6632EA}" type="datetimeFigureOut">
              <a:rPr lang="en-US" smtClean="0"/>
              <a:t>12/23/2019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B57DCE-F451-475B-8A3B-799CFC03F0C0}" type="slidenum">
              <a:rPr lang="en-US" smtClean="0"/>
              <a:t>‹#›</a:t>
            </a:fld>
            <a:endParaRPr lang="en-US"/>
          </a:p>
        </p:txBody>
      </p:sp>
    </p:spTree>
    <p:extLst>
      <p:ext uri="{BB962C8B-B14F-4D97-AF65-F5344CB8AC3E}">
        <p14:creationId xmlns:p14="http://schemas.microsoft.com/office/powerpoint/2010/main" val="3480308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14F0B58-FA59-46BB-A3F4-07428C6632EA}" type="datetimeFigureOut">
              <a:rPr lang="en-US" smtClean="0"/>
              <a:t>12/23/2019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B57DCE-F451-475B-8A3B-799CFC03F0C0}" type="slidenum">
              <a:rPr lang="en-US" smtClean="0"/>
              <a:t>‹#›</a:t>
            </a:fld>
            <a:endParaRPr lang="en-US"/>
          </a:p>
        </p:txBody>
      </p:sp>
    </p:spTree>
    <p:extLst>
      <p:ext uri="{BB962C8B-B14F-4D97-AF65-F5344CB8AC3E}">
        <p14:creationId xmlns:p14="http://schemas.microsoft.com/office/powerpoint/2010/main" val="2718817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4F0B58-FA59-46BB-A3F4-07428C6632EA}" type="datetimeFigureOut">
              <a:rPr lang="en-US" smtClean="0"/>
              <a:t>12/23/2019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B57DCE-F451-475B-8A3B-799CFC03F0C0}" type="slidenum">
              <a:rPr lang="en-US" smtClean="0"/>
              <a:t>‹#›</a:t>
            </a:fld>
            <a:endParaRPr lang="en-US"/>
          </a:p>
        </p:txBody>
      </p:sp>
    </p:spTree>
    <p:extLst>
      <p:ext uri="{BB962C8B-B14F-4D97-AF65-F5344CB8AC3E}">
        <p14:creationId xmlns:p14="http://schemas.microsoft.com/office/powerpoint/2010/main" val="1918187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4F0B58-FA59-46BB-A3F4-07428C6632EA}" type="datetimeFigureOut">
              <a:rPr lang="en-US" smtClean="0"/>
              <a:t>12/23/2019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B57DCE-F451-475B-8A3B-799CFC03F0C0}" type="slidenum">
              <a:rPr lang="en-US" smtClean="0"/>
              <a:t>‹#›</a:t>
            </a:fld>
            <a:endParaRPr lang="en-US"/>
          </a:p>
        </p:txBody>
      </p:sp>
    </p:spTree>
    <p:extLst>
      <p:ext uri="{BB962C8B-B14F-4D97-AF65-F5344CB8AC3E}">
        <p14:creationId xmlns:p14="http://schemas.microsoft.com/office/powerpoint/2010/main" val="386641017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4F0B58-FA59-46BB-A3F4-07428C6632EA}" type="datetimeFigureOut">
              <a:rPr lang="en-US" smtClean="0"/>
              <a:t>12/23/2019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B57DCE-F451-475B-8A3B-799CFC03F0C0}" type="slidenum">
              <a:rPr lang="en-US" smtClean="0"/>
              <a:t>‹#›</a:t>
            </a:fld>
            <a:endParaRPr lang="en-US"/>
          </a:p>
        </p:txBody>
      </p:sp>
    </p:spTree>
    <p:extLst>
      <p:ext uri="{BB962C8B-B14F-4D97-AF65-F5344CB8AC3E}">
        <p14:creationId xmlns:p14="http://schemas.microsoft.com/office/powerpoint/2010/main" val="164317850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14F0B58-FA59-46BB-A3F4-07428C6632EA}" type="datetimeFigureOut">
              <a:rPr lang="en-US" smtClean="0"/>
              <a:t>12/23/2019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EB57DCE-F451-475B-8A3B-799CFC03F0C0}" type="slidenum">
              <a:rPr lang="en-US" smtClean="0"/>
              <a:t>‹#›</a:t>
            </a:fld>
            <a:endParaRPr lang="en-US"/>
          </a:p>
        </p:txBody>
      </p:sp>
    </p:spTree>
    <p:extLst>
      <p:ext uri="{BB962C8B-B14F-4D97-AF65-F5344CB8AC3E}">
        <p14:creationId xmlns:p14="http://schemas.microsoft.com/office/powerpoint/2010/main" val="2906420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14F0B58-FA59-46BB-A3F4-07428C6632EA}" type="datetimeFigureOut">
              <a:rPr lang="en-US" smtClean="0"/>
              <a:t>12/23/2019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EB57DCE-F451-475B-8A3B-799CFC03F0C0}" type="slidenum">
              <a:rPr lang="en-US" smtClean="0"/>
              <a:t>‹#›</a:t>
            </a:fld>
            <a:endParaRPr lang="en-US"/>
          </a:p>
        </p:txBody>
      </p:sp>
    </p:spTree>
    <p:extLst>
      <p:ext uri="{BB962C8B-B14F-4D97-AF65-F5344CB8AC3E}">
        <p14:creationId xmlns:p14="http://schemas.microsoft.com/office/powerpoint/2010/main" val="819109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14F0B58-FA59-46BB-A3F4-07428C6632EA}" type="datetimeFigureOut">
              <a:rPr lang="en-US" smtClean="0"/>
              <a:t>12/23/2019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EB57DCE-F451-475B-8A3B-799CFC03F0C0}" type="slidenum">
              <a:rPr lang="en-US" smtClean="0"/>
              <a:t>‹#›</a:t>
            </a:fld>
            <a:endParaRPr lang="en-US"/>
          </a:p>
        </p:txBody>
      </p:sp>
    </p:spTree>
    <p:extLst>
      <p:ext uri="{BB962C8B-B14F-4D97-AF65-F5344CB8AC3E}">
        <p14:creationId xmlns:p14="http://schemas.microsoft.com/office/powerpoint/2010/main" val="92339534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4F0B58-FA59-46BB-A3F4-07428C6632EA}" type="datetimeFigureOut">
              <a:rPr lang="en-US" smtClean="0"/>
              <a:t>12/23/2019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B57DCE-F451-475B-8A3B-799CFC03F0C0}" type="slidenum">
              <a:rPr lang="en-US" smtClean="0"/>
              <a:t>‹#›</a:t>
            </a:fld>
            <a:endParaRPr lang="en-US"/>
          </a:p>
        </p:txBody>
      </p:sp>
    </p:spTree>
    <p:extLst>
      <p:ext uri="{BB962C8B-B14F-4D97-AF65-F5344CB8AC3E}">
        <p14:creationId xmlns:p14="http://schemas.microsoft.com/office/powerpoint/2010/main" val="3193401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tileRect/>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14F0B58-FA59-46BB-A3F4-07428C6632EA}" type="datetimeFigureOut">
              <a:rPr lang="en-US" smtClean="0"/>
              <a:t>12/23/2019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EB57DCE-F451-475B-8A3B-799CFC03F0C0}" type="slidenum">
              <a:rPr lang="en-US" smtClean="0"/>
              <a:t>‹#›</a:t>
            </a:fld>
            <a:endParaRPr lang="en-US"/>
          </a:p>
        </p:txBody>
      </p:sp>
    </p:spTree>
    <p:extLst>
      <p:ext uri="{BB962C8B-B14F-4D97-AF65-F5344CB8AC3E}">
        <p14:creationId xmlns:p14="http://schemas.microsoft.com/office/powerpoint/2010/main" val="1946879748"/>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GIF"/><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rust-lang.or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en.wikipedia.org/wiki/Stack_Overflow"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hercher.tech/rust/introduction-rust?fbclid=IwAR3aarOhaLhnEJKxRRyJUgw72soyQyvpdKvGwHta04NVYHvEBke8Ucuum9w" TargetMode="External"/><Relationship Id="rId2" Type="http://schemas.openxmlformats.org/officeDocument/2006/relationships/hyperlink" Target="https://phocode.com/rust-lap-trinh-rust/" TargetMode="External"/><Relationship Id="rId1" Type="http://schemas.openxmlformats.org/officeDocument/2006/relationships/slideLayout" Target="../slideLayouts/slideLayout7.xml"/><Relationship Id="rId5" Type="http://schemas.openxmlformats.org/officeDocument/2006/relationships/hyperlink" Target="https://rust-lang-nursery.github.io/rust-cookbook/" TargetMode="External"/><Relationship Id="rId4" Type="http://schemas.openxmlformats.org/officeDocument/2006/relationships/hyperlink" Target="https://www.rust-lang.org/"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Performance_(Computer)" TargetMode="External"/><Relationship Id="rId3" Type="http://schemas.openxmlformats.org/officeDocument/2006/relationships/hyperlink" Target="https://en.wikipedia.org/wiki/System_programming_language" TargetMode="External"/><Relationship Id="rId7" Type="http://schemas.openxmlformats.org/officeDocument/2006/relationships/hyperlink" Target="https://en.wikipedia.org/wiki/Memory_safety" TargetMode="External"/><Relationship Id="rId2" Type="http://schemas.openxmlformats.org/officeDocument/2006/relationships/hyperlink" Target="https://en.wikipedia.org/wiki/Multi-paradigm_programming_language" TargetMode="External"/><Relationship Id="rId1" Type="http://schemas.openxmlformats.org/officeDocument/2006/relationships/slideLayout" Target="../slideLayouts/slideLayout1.xml"/><Relationship Id="rId6" Type="http://schemas.openxmlformats.org/officeDocument/2006/relationships/hyperlink" Target="https://en.wikipedia.org/wiki/C%2B%2B" TargetMode="External"/><Relationship Id="rId5" Type="http://schemas.openxmlformats.org/officeDocument/2006/relationships/hyperlink" Target="https://en.wikipedia.org/wiki/Syntax_(programming_languages)" TargetMode="External"/><Relationship Id="rId4" Type="http://schemas.openxmlformats.org/officeDocument/2006/relationships/hyperlink" Target="https://en.wikipedia.org/wiki/Concurrency_(computer_science)"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Brendan_Eich" TargetMode="External"/><Relationship Id="rId2" Type="http://schemas.openxmlformats.org/officeDocument/2006/relationships/hyperlink" Target="https://en.wikipedia.org/wiki/Mozilla" TargetMode="External"/><Relationship Id="rId1" Type="http://schemas.openxmlformats.org/officeDocument/2006/relationships/slideLayout" Target="../slideLayouts/slideLayout2.xml"/><Relationship Id="rId6" Type="http://schemas.openxmlformats.org/officeDocument/2006/relationships/hyperlink" Target="https://en.wikipedia.org/wiki/Compiler" TargetMode="External"/><Relationship Id="rId5" Type="http://schemas.openxmlformats.org/officeDocument/2006/relationships/hyperlink" Target="https://en.wikipedia.org/wiki/Browser_engine" TargetMode="External"/><Relationship Id="rId4" Type="http://schemas.openxmlformats.org/officeDocument/2006/relationships/hyperlink" Target="https://en.wikipedia.org/wiki/Servo_(layout_engin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43866" y="802257"/>
            <a:ext cx="51759" cy="369332"/>
          </a:xfrm>
          <a:prstGeom prst="rect">
            <a:avLst/>
          </a:prstGeom>
          <a:noFill/>
        </p:spPr>
        <p:txBody>
          <a:bodyPr wrap="square" rtlCol="0">
            <a:spAutoFit/>
          </a:bodyPr>
          <a:lstStyle/>
          <a:p>
            <a:endParaRPr lang="en-US" dirty="0"/>
          </a:p>
        </p:txBody>
      </p:sp>
      <p:pic>
        <p:nvPicPr>
          <p:cNvPr id="7" name="Picture 6"/>
          <p:cNvPicPr>
            <a:picLocks noChangeAspect="1"/>
          </p:cNvPicPr>
          <p:nvPr/>
        </p:nvPicPr>
        <p:blipFill>
          <a:blip r:embed="rId2"/>
          <a:stretch>
            <a:fillRect/>
          </a:stretch>
        </p:blipFill>
        <p:spPr>
          <a:xfrm>
            <a:off x="0" y="0"/>
            <a:ext cx="12192000" cy="6858000"/>
          </a:xfrm>
          <a:prstGeom prst="rect">
            <a:avLst/>
          </a:prstGeom>
        </p:spPr>
      </p:pic>
      <p:pic>
        <p:nvPicPr>
          <p:cNvPr id="20" name="Picture 19"/>
          <p:cNvPicPr>
            <a:picLocks noChangeAspect="1"/>
          </p:cNvPicPr>
          <p:nvPr/>
        </p:nvPicPr>
        <p:blipFill>
          <a:blip r:embed="rId3"/>
          <a:stretch>
            <a:fillRect/>
          </a:stretch>
        </p:blipFill>
        <p:spPr>
          <a:xfrm>
            <a:off x="0" y="3989315"/>
            <a:ext cx="2608052" cy="2868687"/>
          </a:xfrm>
          <a:prstGeom prst="rect">
            <a:avLst/>
          </a:prstGeom>
        </p:spPr>
      </p:pic>
      <p:pic>
        <p:nvPicPr>
          <p:cNvPr id="22" name="Picture 21"/>
          <p:cNvPicPr>
            <a:picLocks noChangeAspect="1"/>
          </p:cNvPicPr>
          <p:nvPr/>
        </p:nvPicPr>
        <p:blipFill>
          <a:blip r:embed="rId4"/>
          <a:stretch>
            <a:fillRect/>
          </a:stretch>
        </p:blipFill>
        <p:spPr>
          <a:xfrm>
            <a:off x="3743866" y="3512185"/>
            <a:ext cx="4215030" cy="784812"/>
          </a:xfrm>
          <a:prstGeom prst="rect">
            <a:avLst/>
          </a:prstGeom>
        </p:spPr>
      </p:pic>
      <p:pic>
        <p:nvPicPr>
          <p:cNvPr id="26" name="Picture 25"/>
          <p:cNvPicPr>
            <a:picLocks noChangeAspect="1"/>
          </p:cNvPicPr>
          <p:nvPr/>
        </p:nvPicPr>
        <p:blipFill>
          <a:blip r:embed="rId5"/>
          <a:stretch>
            <a:fillRect/>
          </a:stretch>
        </p:blipFill>
        <p:spPr>
          <a:xfrm>
            <a:off x="1520048" y="3904591"/>
            <a:ext cx="1013281" cy="796807"/>
          </a:xfrm>
          <a:prstGeom prst="rect">
            <a:avLst/>
          </a:prstGeom>
        </p:spPr>
      </p:pic>
      <p:pic>
        <p:nvPicPr>
          <p:cNvPr id="28" name="Picture 27"/>
          <p:cNvPicPr>
            <a:picLocks noChangeAspect="1"/>
          </p:cNvPicPr>
          <p:nvPr/>
        </p:nvPicPr>
        <p:blipFill>
          <a:blip r:embed="rId6"/>
          <a:stretch>
            <a:fillRect/>
          </a:stretch>
        </p:blipFill>
        <p:spPr>
          <a:xfrm>
            <a:off x="28419" y="2"/>
            <a:ext cx="3033959" cy="4113205"/>
          </a:xfrm>
          <a:prstGeom prst="rect">
            <a:avLst/>
          </a:prstGeom>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144521-A062-4DEA-9FB0-B766EB258187}"/>
              </a:ext>
            </a:extLst>
          </p:cNvPr>
          <p:cNvSpPr/>
          <p:nvPr/>
        </p:nvSpPr>
        <p:spPr>
          <a:xfrm>
            <a:off x="1219199" y="1522540"/>
            <a:ext cx="10512725" cy="1815882"/>
          </a:xfrm>
          <a:prstGeom prst="rect">
            <a:avLst/>
          </a:prstGeom>
        </p:spPr>
        <p:txBody>
          <a:bodyPr wrap="square">
            <a:spAutoFit/>
          </a:bodyPr>
          <a:lstStyle/>
          <a:p>
            <a:r>
              <a:rPr lang="en-US" sz="2800" dirty="0"/>
              <a:t>Rust requires only the operating systems and no additional software is required for compiling Rust programs.</a:t>
            </a:r>
          </a:p>
          <a:p>
            <a:r>
              <a:rPr lang="en-US" sz="2800" dirty="0"/>
              <a:t>Rust codes are reusable. </a:t>
            </a:r>
          </a:p>
          <a:p>
            <a:r>
              <a:rPr lang="en-US" sz="2800" dirty="0"/>
              <a:t>Rust is very good at error handling.</a:t>
            </a:r>
          </a:p>
        </p:txBody>
      </p:sp>
      <p:sp>
        <p:nvSpPr>
          <p:cNvPr id="5" name="Title 1">
            <a:extLst>
              <a:ext uri="{FF2B5EF4-FFF2-40B4-BE49-F238E27FC236}">
                <a16:creationId xmlns:a16="http://schemas.microsoft.com/office/drawing/2014/main" id="{AE3D5323-BCFF-4950-A0E9-BC6CA672CAF5}"/>
              </a:ext>
            </a:extLst>
          </p:cNvPr>
          <p:cNvSpPr txBox="1">
            <a:spLocks/>
          </p:cNvSpPr>
          <p:nvPr/>
        </p:nvSpPr>
        <p:spPr>
          <a:xfrm>
            <a:off x="798511" y="6051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solidFill>
                  <a:schemeClr val="accent3">
                    <a:lumMod val="60000"/>
                    <a:lumOff val="40000"/>
                  </a:schemeClr>
                </a:solidFill>
              </a:rPr>
              <a:t>	ADVANTAGES</a:t>
            </a:r>
          </a:p>
        </p:txBody>
      </p:sp>
      <p:sp>
        <p:nvSpPr>
          <p:cNvPr id="7" name="TextBox 6">
            <a:extLst>
              <a:ext uri="{FF2B5EF4-FFF2-40B4-BE49-F238E27FC236}">
                <a16:creationId xmlns:a16="http://schemas.microsoft.com/office/drawing/2014/main" id="{627690D7-AED6-414B-8FC2-91DE60A4D3FB}"/>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Tree>
    <p:extLst>
      <p:ext uri="{BB962C8B-B14F-4D97-AF65-F5344CB8AC3E}">
        <p14:creationId xmlns:p14="http://schemas.microsoft.com/office/powerpoint/2010/main" val="140574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3D5323-BCFF-4950-A0E9-BC6CA672CAF5}"/>
              </a:ext>
            </a:extLst>
          </p:cNvPr>
          <p:cNvSpPr txBox="1">
            <a:spLocks/>
          </p:cNvSpPr>
          <p:nvPr/>
        </p:nvSpPr>
        <p:spPr>
          <a:xfrm>
            <a:off x="798511" y="6051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solidFill>
                  <a:schemeClr val="accent3">
                    <a:lumMod val="60000"/>
                    <a:lumOff val="40000"/>
                  </a:schemeClr>
                </a:solidFill>
              </a:rPr>
              <a:t>	 ADVANTAGES</a:t>
            </a:r>
          </a:p>
        </p:txBody>
      </p:sp>
      <p:pic>
        <p:nvPicPr>
          <p:cNvPr id="6" name="Picture 5">
            <a:extLst>
              <a:ext uri="{FF2B5EF4-FFF2-40B4-BE49-F238E27FC236}">
                <a16:creationId xmlns:a16="http://schemas.microsoft.com/office/drawing/2014/main" id="{093554BB-B77F-4D89-83B3-743A3C767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902" y="1565672"/>
            <a:ext cx="8816196" cy="5116655"/>
          </a:xfrm>
          <a:prstGeom prst="rect">
            <a:avLst/>
          </a:prstGeom>
        </p:spPr>
      </p:pic>
      <p:sp>
        <p:nvSpPr>
          <p:cNvPr id="7" name="TextBox 6">
            <a:extLst>
              <a:ext uri="{FF2B5EF4-FFF2-40B4-BE49-F238E27FC236}">
                <a16:creationId xmlns:a16="http://schemas.microsoft.com/office/drawing/2014/main" id="{0CB07A87-4149-4017-BF50-8C453DDEFD3F}"/>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Tree>
    <p:extLst>
      <p:ext uri="{BB962C8B-B14F-4D97-AF65-F5344CB8AC3E}">
        <p14:creationId xmlns:p14="http://schemas.microsoft.com/office/powerpoint/2010/main" val="232817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70CC3-0561-4EAA-BD43-0D24591B13E8}"/>
              </a:ext>
            </a:extLst>
          </p:cNvPr>
          <p:cNvSpPr>
            <a:spLocks noGrp="1"/>
          </p:cNvSpPr>
          <p:nvPr>
            <p:ph type="title"/>
          </p:nvPr>
        </p:nvSpPr>
        <p:spPr/>
        <p:txBody>
          <a:bodyPr/>
          <a:lstStyle/>
          <a:p>
            <a:r>
              <a:rPr lang="en-US" dirty="0"/>
              <a:t>	</a:t>
            </a:r>
            <a:r>
              <a:rPr lang="en-US" sz="4400" dirty="0">
                <a:solidFill>
                  <a:schemeClr val="accent3">
                    <a:lumMod val="60000"/>
                    <a:lumOff val="40000"/>
                  </a:schemeClr>
                </a:solidFill>
              </a:rPr>
              <a:t>DISADVANTAGES</a:t>
            </a:r>
            <a:endParaRPr lang="en-US" dirty="0">
              <a:solidFill>
                <a:schemeClr val="accent3">
                  <a:lumMod val="60000"/>
                  <a:lumOff val="40000"/>
                </a:schemeClr>
              </a:solidFill>
            </a:endParaRPr>
          </a:p>
        </p:txBody>
      </p:sp>
      <p:sp>
        <p:nvSpPr>
          <p:cNvPr id="3" name="Content Placeholder 2">
            <a:extLst>
              <a:ext uri="{FF2B5EF4-FFF2-40B4-BE49-F238E27FC236}">
                <a16:creationId xmlns:a16="http://schemas.microsoft.com/office/drawing/2014/main" id="{E7F08754-30FA-4B17-98DA-41D25A85BCA5}"/>
              </a:ext>
            </a:extLst>
          </p:cNvPr>
          <p:cNvSpPr>
            <a:spLocks noGrp="1"/>
          </p:cNvSpPr>
          <p:nvPr>
            <p:ph idx="1"/>
          </p:nvPr>
        </p:nvSpPr>
        <p:spPr/>
        <p:txBody>
          <a:bodyPr>
            <a:normAutofit/>
          </a:bodyPr>
          <a:lstStyle/>
          <a:p>
            <a:r>
              <a:rPr lang="en-US" sz="2800" dirty="0"/>
              <a:t>There is no garbage collection in Rust.</a:t>
            </a:r>
          </a:p>
          <a:p>
            <a:r>
              <a:rPr lang="en-US" sz="2800" dirty="0"/>
              <a:t>The Compiler of Rust is very slow compared to the other typical programming language compiler.</a:t>
            </a:r>
          </a:p>
          <a:p>
            <a:r>
              <a:rPr lang="en-US" sz="2800" dirty="0"/>
              <a:t>In case of scripts which are more than a thousand lines, the compile time may be much higher</a:t>
            </a:r>
          </a:p>
        </p:txBody>
      </p:sp>
      <p:sp>
        <p:nvSpPr>
          <p:cNvPr id="4" name="TextBox 3">
            <a:extLst>
              <a:ext uri="{FF2B5EF4-FFF2-40B4-BE49-F238E27FC236}">
                <a16:creationId xmlns:a16="http://schemas.microsoft.com/office/drawing/2014/main" id="{C06B46C2-5495-4382-9453-ACFF455E079D}"/>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Tree>
    <p:extLst>
      <p:ext uri="{BB962C8B-B14F-4D97-AF65-F5344CB8AC3E}">
        <p14:creationId xmlns:p14="http://schemas.microsoft.com/office/powerpoint/2010/main" val="1100169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70CC3-0561-4EAA-BD43-0D24591B13E8}"/>
              </a:ext>
            </a:extLst>
          </p:cNvPr>
          <p:cNvSpPr>
            <a:spLocks noGrp="1"/>
          </p:cNvSpPr>
          <p:nvPr>
            <p:ph type="title"/>
          </p:nvPr>
        </p:nvSpPr>
        <p:spPr/>
        <p:txBody>
          <a:bodyPr/>
          <a:lstStyle/>
          <a:p>
            <a:r>
              <a:rPr lang="en-US" dirty="0"/>
              <a:t>	</a:t>
            </a:r>
            <a:r>
              <a:rPr lang="en-US" sz="4400" dirty="0">
                <a:solidFill>
                  <a:schemeClr val="accent3">
                    <a:lumMod val="60000"/>
                    <a:lumOff val="40000"/>
                  </a:schemeClr>
                </a:solidFill>
              </a:rPr>
              <a:t> DISADVANTAGES</a:t>
            </a:r>
            <a:endParaRPr lang="en-US" dirty="0">
              <a:solidFill>
                <a:schemeClr val="accent3">
                  <a:lumMod val="60000"/>
                  <a:lumOff val="40000"/>
                </a:schemeClr>
              </a:solidFill>
            </a:endParaRPr>
          </a:p>
        </p:txBody>
      </p:sp>
      <p:sp>
        <p:nvSpPr>
          <p:cNvPr id="3" name="Content Placeholder 2">
            <a:extLst>
              <a:ext uri="{FF2B5EF4-FFF2-40B4-BE49-F238E27FC236}">
                <a16:creationId xmlns:a16="http://schemas.microsoft.com/office/drawing/2014/main" id="{E7F08754-30FA-4B17-98DA-41D25A85BCA5}"/>
              </a:ext>
            </a:extLst>
          </p:cNvPr>
          <p:cNvSpPr>
            <a:spLocks noGrp="1"/>
          </p:cNvSpPr>
          <p:nvPr>
            <p:ph idx="1"/>
          </p:nvPr>
        </p:nvSpPr>
        <p:spPr/>
        <p:txBody>
          <a:bodyPr>
            <a:normAutofit/>
          </a:bodyPr>
          <a:lstStyle/>
          <a:p>
            <a:r>
              <a:rPr lang="en-US" sz="2800" dirty="0"/>
              <a:t>In Rust, the codes cannot be developed as fast as can be developed in other scripting languages like Python or Perl.</a:t>
            </a:r>
          </a:p>
          <a:p>
            <a:r>
              <a:rPr lang="en-US" sz="2800" dirty="0"/>
              <a:t>Since Rust is a system programming languages also, therefore performing simple kinds of tasks also may take lots of understanding and uses of different syntaxes</a:t>
            </a:r>
            <a:br>
              <a:rPr lang="en-US" sz="2800" dirty="0"/>
            </a:br>
            <a:br>
              <a:rPr lang="en-US" sz="2400" dirty="0"/>
            </a:br>
            <a:endParaRPr lang="en-US" sz="2400" dirty="0"/>
          </a:p>
        </p:txBody>
      </p:sp>
      <p:sp>
        <p:nvSpPr>
          <p:cNvPr id="4" name="TextBox 3">
            <a:extLst>
              <a:ext uri="{FF2B5EF4-FFF2-40B4-BE49-F238E27FC236}">
                <a16:creationId xmlns:a16="http://schemas.microsoft.com/office/drawing/2014/main" id="{C06B46C2-5495-4382-9453-ACFF455E079D}"/>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Tree>
    <p:extLst>
      <p:ext uri="{BB962C8B-B14F-4D97-AF65-F5344CB8AC3E}">
        <p14:creationId xmlns:p14="http://schemas.microsoft.com/office/powerpoint/2010/main" val="316080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128FE-CDC5-43AC-9843-B717BC350209}"/>
              </a:ext>
            </a:extLst>
          </p:cNvPr>
          <p:cNvSpPr>
            <a:spLocks noGrp="1"/>
          </p:cNvSpPr>
          <p:nvPr>
            <p:ph type="title"/>
          </p:nvPr>
        </p:nvSpPr>
        <p:spPr/>
        <p:txBody>
          <a:bodyPr/>
          <a:lstStyle/>
          <a:p>
            <a:r>
              <a:rPr lang="en-US" dirty="0">
                <a:solidFill>
                  <a:schemeClr val="accent3">
                    <a:lumMod val="60000"/>
                    <a:lumOff val="40000"/>
                  </a:schemeClr>
                </a:solidFill>
                <a:cs typeface="Calibri Light"/>
              </a:rPr>
              <a:t>HOW TO SET UP</a:t>
            </a:r>
            <a:endParaRPr lang="en-US" dirty="0">
              <a:solidFill>
                <a:schemeClr val="accent3">
                  <a:lumMod val="60000"/>
                  <a:lumOff val="40000"/>
                </a:schemeClr>
              </a:solidFill>
            </a:endParaRPr>
          </a:p>
        </p:txBody>
      </p:sp>
      <p:sp>
        <p:nvSpPr>
          <p:cNvPr id="5" name="Content Placeholder 2">
            <a:extLst>
              <a:ext uri="{FF2B5EF4-FFF2-40B4-BE49-F238E27FC236}">
                <a16:creationId xmlns:a16="http://schemas.microsoft.com/office/drawing/2014/main" id="{DFF04648-DA70-4104-A8E4-FD9E93F59CF9}"/>
              </a:ext>
            </a:extLst>
          </p:cNvPr>
          <p:cNvSpPr txBox="1">
            <a:spLocks/>
          </p:cNvSpPr>
          <p:nvPr/>
        </p:nvSpPr>
        <p:spPr>
          <a:xfrm>
            <a:off x="1134233" y="1718383"/>
            <a:ext cx="10529318" cy="461340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Firstly, we need to download </a:t>
            </a:r>
            <a:r>
              <a:rPr lang="en-US" dirty="0" err="1">
                <a:cs typeface="Calibri"/>
              </a:rPr>
              <a:t>Rustup-init.Exe</a:t>
            </a:r>
            <a:r>
              <a:rPr lang="en-US" dirty="0">
                <a:cs typeface="Calibri"/>
              </a:rPr>
              <a:t> from the main website.</a:t>
            </a:r>
            <a:r>
              <a:rPr lang="en-US" dirty="0">
                <a:hlinkClick r:id="rId2">
                  <a:extLst>
                    <a:ext uri="{A12FA001-AC4F-418D-AE19-62706E023703}">
                      <ahyp:hlinkClr xmlns:ahyp="http://schemas.microsoft.com/office/drawing/2018/hyperlinkcolor" val="tx"/>
                    </a:ext>
                  </a:extLst>
                </a:hlinkClick>
              </a:rPr>
              <a:t> </a:t>
            </a:r>
            <a:r>
              <a:rPr lang="en-US" dirty="0">
                <a:solidFill>
                  <a:srgbClr val="FFC000"/>
                </a:solidFill>
                <a:hlinkClick r:id="rId2">
                  <a:extLst>
                    <a:ext uri="{A12FA001-AC4F-418D-AE19-62706E023703}">
                      <ahyp:hlinkClr xmlns:ahyp="http://schemas.microsoft.com/office/drawing/2018/hyperlinkcolor" val="tx"/>
                    </a:ext>
                  </a:extLst>
                </a:hlinkClick>
              </a:rPr>
              <a:t>https://www.rust-lang.org/</a:t>
            </a:r>
            <a:endParaRPr lang="en-US" dirty="0">
              <a:solidFill>
                <a:srgbClr val="FFC000"/>
              </a:solidFill>
              <a:cs typeface="Calibri"/>
            </a:endParaRPr>
          </a:p>
          <a:p>
            <a:endParaRPr lang="en-US" dirty="0">
              <a:cs typeface="Calibri"/>
            </a:endParaRPr>
          </a:p>
          <a:p>
            <a:endParaRPr lang="en-US" dirty="0">
              <a:cs typeface="Calibri"/>
            </a:endParaRPr>
          </a:p>
          <a:p>
            <a:endParaRPr lang="en-US" dirty="0">
              <a:cs typeface="Calibri"/>
            </a:endParaRPr>
          </a:p>
          <a:p>
            <a:pPr marL="0" indent="0">
              <a:buNone/>
            </a:pPr>
            <a:endParaRPr lang="en-US" dirty="0">
              <a:cs typeface="Calibri"/>
            </a:endParaRPr>
          </a:p>
          <a:p>
            <a:r>
              <a:rPr lang="en-US" dirty="0">
                <a:cs typeface="Calibri"/>
              </a:rPr>
              <a:t>After that, we install it and installer will appear with command prompt displaying 3 options which you can customize anything you want.</a:t>
            </a:r>
          </a:p>
        </p:txBody>
      </p:sp>
      <p:pic>
        <p:nvPicPr>
          <p:cNvPr id="7" name="Picture 4" descr="A screenshot of a cell phone&#10;&#10;Description generated with very high confidence">
            <a:extLst>
              <a:ext uri="{FF2B5EF4-FFF2-40B4-BE49-F238E27FC236}">
                <a16:creationId xmlns:a16="http://schemas.microsoft.com/office/drawing/2014/main" id="{2DA508DA-DD61-4622-8EE8-48CE1B904D34}"/>
              </a:ext>
            </a:extLst>
          </p:cNvPr>
          <p:cNvPicPr>
            <a:picLocks noChangeAspect="1"/>
          </p:cNvPicPr>
          <p:nvPr/>
        </p:nvPicPr>
        <p:blipFill>
          <a:blip r:embed="rId3"/>
          <a:stretch>
            <a:fillRect/>
          </a:stretch>
        </p:blipFill>
        <p:spPr>
          <a:xfrm>
            <a:off x="1819388" y="3085754"/>
            <a:ext cx="6894236" cy="1396083"/>
          </a:xfrm>
          <a:prstGeom prst="rect">
            <a:avLst/>
          </a:prstGeom>
        </p:spPr>
      </p:pic>
      <p:sp>
        <p:nvSpPr>
          <p:cNvPr id="6" name="TextBox 5">
            <a:extLst>
              <a:ext uri="{FF2B5EF4-FFF2-40B4-BE49-F238E27FC236}">
                <a16:creationId xmlns:a16="http://schemas.microsoft.com/office/drawing/2014/main" id="{F1FA91BF-A0C1-4219-82EC-CBAF13730DF4}"/>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Tree>
    <p:extLst>
      <p:ext uri="{BB962C8B-B14F-4D97-AF65-F5344CB8AC3E}">
        <p14:creationId xmlns:p14="http://schemas.microsoft.com/office/powerpoint/2010/main" val="1772178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25F07-F40C-42CA-966A-604D0B1E55F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BEBEAA-189D-4B6B-B0C7-9F475E84F6B5}"/>
              </a:ext>
            </a:extLst>
          </p:cNvPr>
          <p:cNvSpPr>
            <a:spLocks noGrp="1"/>
          </p:cNvSpPr>
          <p:nvPr>
            <p:ph idx="1"/>
          </p:nvPr>
        </p:nvSpPr>
        <p:spPr/>
        <p:txBody>
          <a:bodyPr/>
          <a:lstStyle/>
          <a:p>
            <a:endParaRPr lang="en-US"/>
          </a:p>
        </p:txBody>
      </p:sp>
      <p:sp>
        <p:nvSpPr>
          <p:cNvPr id="5" name="Title 1">
            <a:extLst>
              <a:ext uri="{FF2B5EF4-FFF2-40B4-BE49-F238E27FC236}">
                <a16:creationId xmlns:a16="http://schemas.microsoft.com/office/drawing/2014/main" id="{AEDFB422-CC18-4096-B056-D1418732BC0B}"/>
              </a:ext>
            </a:extLst>
          </p:cNvPr>
          <p:cNvSpPr txBox="1">
            <a:spLocks/>
          </p:cNvSpPr>
          <p:nvPr/>
        </p:nvSpPr>
        <p:spPr>
          <a:xfrm>
            <a:off x="646111" y="4527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accent3">
                    <a:lumMod val="60000"/>
                    <a:lumOff val="40000"/>
                  </a:schemeClr>
                </a:solidFill>
                <a:cs typeface="Calibri Light"/>
              </a:rPr>
              <a:t>HOW TO SET UP</a:t>
            </a:r>
            <a:endParaRPr lang="en-US" dirty="0">
              <a:solidFill>
                <a:schemeClr val="accent3">
                  <a:lumMod val="60000"/>
                  <a:lumOff val="40000"/>
                </a:schemeClr>
              </a:solidFill>
            </a:endParaRPr>
          </a:p>
        </p:txBody>
      </p:sp>
      <p:pic>
        <p:nvPicPr>
          <p:cNvPr id="6" name="Picture 6" descr="A screenshot of a cell phone&#10;&#10;Description generated with very high confidence">
            <a:extLst>
              <a:ext uri="{FF2B5EF4-FFF2-40B4-BE49-F238E27FC236}">
                <a16:creationId xmlns:a16="http://schemas.microsoft.com/office/drawing/2014/main" id="{5569EF15-7031-4035-90D0-DD1A6E859607}"/>
              </a:ext>
            </a:extLst>
          </p:cNvPr>
          <p:cNvPicPr>
            <a:picLocks noChangeAspect="1"/>
          </p:cNvPicPr>
          <p:nvPr/>
        </p:nvPicPr>
        <p:blipFill>
          <a:blip r:embed="rId2"/>
          <a:stretch>
            <a:fillRect/>
          </a:stretch>
        </p:blipFill>
        <p:spPr>
          <a:xfrm>
            <a:off x="646111" y="1853248"/>
            <a:ext cx="10309436" cy="4747146"/>
          </a:xfrm>
          <a:prstGeom prst="rect">
            <a:avLst/>
          </a:prstGeom>
        </p:spPr>
      </p:pic>
      <p:sp>
        <p:nvSpPr>
          <p:cNvPr id="7" name="TextBox 6">
            <a:extLst>
              <a:ext uri="{FF2B5EF4-FFF2-40B4-BE49-F238E27FC236}">
                <a16:creationId xmlns:a16="http://schemas.microsoft.com/office/drawing/2014/main" id="{E9D48464-498F-4324-AA4B-11092014CE8D}"/>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Tree>
    <p:extLst>
      <p:ext uri="{BB962C8B-B14F-4D97-AF65-F5344CB8AC3E}">
        <p14:creationId xmlns:p14="http://schemas.microsoft.com/office/powerpoint/2010/main" val="326814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07AB41-0E65-4843-B777-C8CD59179E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7490" y="3393281"/>
            <a:ext cx="2537634" cy="2537634"/>
          </a:xfrm>
          <a:prstGeom prst="rect">
            <a:avLst/>
          </a:prstGeom>
        </p:spPr>
      </p:pic>
      <p:pic>
        <p:nvPicPr>
          <p:cNvPr id="11" name="Picture 10">
            <a:extLst>
              <a:ext uri="{FF2B5EF4-FFF2-40B4-BE49-F238E27FC236}">
                <a16:creationId xmlns:a16="http://schemas.microsoft.com/office/drawing/2014/main" id="{A1401205-4C38-4AD9-A9F5-8457F89DA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0026" y="3523890"/>
            <a:ext cx="2537634" cy="2537634"/>
          </a:xfrm>
          <a:prstGeom prst="rect">
            <a:avLst/>
          </a:prstGeom>
        </p:spPr>
      </p:pic>
      <p:pic>
        <p:nvPicPr>
          <p:cNvPr id="13" name="Picture 12">
            <a:extLst>
              <a:ext uri="{FF2B5EF4-FFF2-40B4-BE49-F238E27FC236}">
                <a16:creationId xmlns:a16="http://schemas.microsoft.com/office/drawing/2014/main" id="{623BF95A-A8F0-44E2-A4A7-D4ED74E4DA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6125" y="301461"/>
            <a:ext cx="2537634" cy="2537634"/>
          </a:xfrm>
          <a:prstGeom prst="rect">
            <a:avLst/>
          </a:prstGeom>
        </p:spPr>
      </p:pic>
      <p:pic>
        <p:nvPicPr>
          <p:cNvPr id="21" name="Picture 20">
            <a:extLst>
              <a:ext uri="{FF2B5EF4-FFF2-40B4-BE49-F238E27FC236}">
                <a16:creationId xmlns:a16="http://schemas.microsoft.com/office/drawing/2014/main" id="{A9659DB5-AF18-4E0E-BEF4-15C63E56E2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878" y="213324"/>
            <a:ext cx="2466196" cy="2466196"/>
          </a:xfrm>
          <a:prstGeom prst="rect">
            <a:avLst/>
          </a:prstGeom>
        </p:spPr>
      </p:pic>
      <p:sp>
        <p:nvSpPr>
          <p:cNvPr id="22" name="Rectangle 21">
            <a:extLst>
              <a:ext uri="{FF2B5EF4-FFF2-40B4-BE49-F238E27FC236}">
                <a16:creationId xmlns:a16="http://schemas.microsoft.com/office/drawing/2014/main" id="{BAB0EDC2-8B33-4FE1-AEA6-29CDAF809B40}"/>
              </a:ext>
            </a:extLst>
          </p:cNvPr>
          <p:cNvSpPr/>
          <p:nvPr/>
        </p:nvSpPr>
        <p:spPr>
          <a:xfrm>
            <a:off x="10369102" y="1184812"/>
            <a:ext cx="792205" cy="523220"/>
          </a:xfrm>
          <a:prstGeom prst="rect">
            <a:avLst/>
          </a:prstGeom>
        </p:spPr>
        <p:txBody>
          <a:bodyPr wrap="none">
            <a:spAutoFit/>
          </a:bodyPr>
          <a:lstStyle/>
          <a:p>
            <a:r>
              <a:rPr lang="en-US" sz="2800" dirty="0"/>
              <a:t>vim</a:t>
            </a:r>
          </a:p>
        </p:txBody>
      </p:sp>
      <p:sp>
        <p:nvSpPr>
          <p:cNvPr id="23" name="Rectangle 22">
            <a:extLst>
              <a:ext uri="{FF2B5EF4-FFF2-40B4-BE49-F238E27FC236}">
                <a16:creationId xmlns:a16="http://schemas.microsoft.com/office/drawing/2014/main" id="{D1427066-3EE7-4CB5-B561-BD43DF43AF4A}"/>
              </a:ext>
            </a:extLst>
          </p:cNvPr>
          <p:cNvSpPr/>
          <p:nvPr/>
        </p:nvSpPr>
        <p:spPr>
          <a:xfrm>
            <a:off x="575697" y="4064120"/>
            <a:ext cx="1601721" cy="954107"/>
          </a:xfrm>
          <a:prstGeom prst="rect">
            <a:avLst/>
          </a:prstGeom>
        </p:spPr>
        <p:txBody>
          <a:bodyPr wrap="none">
            <a:spAutoFit/>
          </a:bodyPr>
          <a:lstStyle/>
          <a:p>
            <a:r>
              <a:rPr lang="en-US" sz="2800" dirty="0"/>
              <a:t>sublime </a:t>
            </a:r>
          </a:p>
          <a:p>
            <a:pPr algn="ctr"/>
            <a:r>
              <a:rPr lang="en-US" sz="2800" dirty="0"/>
              <a:t>text 3</a:t>
            </a:r>
          </a:p>
        </p:txBody>
      </p:sp>
      <p:sp>
        <p:nvSpPr>
          <p:cNvPr id="24" name="Rectangle 23">
            <a:extLst>
              <a:ext uri="{FF2B5EF4-FFF2-40B4-BE49-F238E27FC236}">
                <a16:creationId xmlns:a16="http://schemas.microsoft.com/office/drawing/2014/main" id="{C8EAD4A7-FD08-4953-98C5-2E08E8200224}"/>
              </a:ext>
            </a:extLst>
          </p:cNvPr>
          <p:cNvSpPr/>
          <p:nvPr/>
        </p:nvSpPr>
        <p:spPr>
          <a:xfrm>
            <a:off x="10277732" y="4477432"/>
            <a:ext cx="1414170" cy="523220"/>
          </a:xfrm>
          <a:prstGeom prst="rect">
            <a:avLst/>
          </a:prstGeom>
        </p:spPr>
        <p:txBody>
          <a:bodyPr wrap="none">
            <a:spAutoFit/>
          </a:bodyPr>
          <a:lstStyle/>
          <a:p>
            <a:r>
              <a:rPr lang="en-US" sz="2800" dirty="0"/>
              <a:t>eclipse</a:t>
            </a:r>
          </a:p>
        </p:txBody>
      </p:sp>
      <p:sp>
        <p:nvSpPr>
          <p:cNvPr id="25" name="Rectangle 24">
            <a:extLst>
              <a:ext uri="{FF2B5EF4-FFF2-40B4-BE49-F238E27FC236}">
                <a16:creationId xmlns:a16="http://schemas.microsoft.com/office/drawing/2014/main" id="{241988D2-4C4A-44EA-99FD-C2EFB9103A54}"/>
              </a:ext>
            </a:extLst>
          </p:cNvPr>
          <p:cNvSpPr/>
          <p:nvPr/>
        </p:nvSpPr>
        <p:spPr>
          <a:xfrm>
            <a:off x="241042" y="1123308"/>
            <a:ext cx="2177199" cy="523220"/>
          </a:xfrm>
          <a:prstGeom prst="rect">
            <a:avLst/>
          </a:prstGeom>
        </p:spPr>
        <p:txBody>
          <a:bodyPr wrap="none">
            <a:spAutoFit/>
          </a:bodyPr>
          <a:lstStyle/>
          <a:p>
            <a:r>
              <a:rPr lang="en-US" sz="2800" dirty="0"/>
              <a:t>visual code</a:t>
            </a:r>
          </a:p>
        </p:txBody>
      </p:sp>
      <p:sp>
        <p:nvSpPr>
          <p:cNvPr id="26" name="TextBox 25">
            <a:extLst>
              <a:ext uri="{FF2B5EF4-FFF2-40B4-BE49-F238E27FC236}">
                <a16:creationId xmlns:a16="http://schemas.microsoft.com/office/drawing/2014/main" id="{209D8429-4216-4C1A-8E55-7236647BFF40}"/>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Tree>
    <p:extLst>
      <p:ext uri="{BB962C8B-B14F-4D97-AF65-F5344CB8AC3E}">
        <p14:creationId xmlns:p14="http://schemas.microsoft.com/office/powerpoint/2010/main" val="178759908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462C6E-00FB-4CDC-8308-21AC219F9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422" y="3380830"/>
            <a:ext cx="3062458" cy="3195608"/>
          </a:xfrm>
          <a:prstGeom prst="rect">
            <a:avLst/>
          </a:prstGeom>
        </p:spPr>
      </p:pic>
      <p:pic>
        <p:nvPicPr>
          <p:cNvPr id="3" name="Picture 2">
            <a:extLst>
              <a:ext uri="{FF2B5EF4-FFF2-40B4-BE49-F238E27FC236}">
                <a16:creationId xmlns:a16="http://schemas.microsoft.com/office/drawing/2014/main" id="{345D982E-FA9A-4773-BF95-40AE910E06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4584" y="3380830"/>
            <a:ext cx="3108385" cy="3108385"/>
          </a:xfrm>
          <a:prstGeom prst="rect">
            <a:avLst/>
          </a:prstGeom>
        </p:spPr>
      </p:pic>
      <p:pic>
        <p:nvPicPr>
          <p:cNvPr id="4" name="Picture 3">
            <a:extLst>
              <a:ext uri="{FF2B5EF4-FFF2-40B4-BE49-F238E27FC236}">
                <a16:creationId xmlns:a16="http://schemas.microsoft.com/office/drawing/2014/main" id="{52B16EF4-5EDA-4E9E-8F02-275E8CD692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1187" y="69259"/>
            <a:ext cx="3113693" cy="3043595"/>
          </a:xfrm>
          <a:prstGeom prst="rect">
            <a:avLst/>
          </a:prstGeom>
        </p:spPr>
      </p:pic>
      <p:pic>
        <p:nvPicPr>
          <p:cNvPr id="5" name="Picture 4">
            <a:extLst>
              <a:ext uri="{FF2B5EF4-FFF2-40B4-BE49-F238E27FC236}">
                <a16:creationId xmlns:a16="http://schemas.microsoft.com/office/drawing/2014/main" id="{9C59B674-2DF6-452D-8A5B-D99B075A84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4584" y="308842"/>
            <a:ext cx="2804012" cy="2804012"/>
          </a:xfrm>
          <a:prstGeom prst="rect">
            <a:avLst/>
          </a:prstGeom>
        </p:spPr>
      </p:pic>
      <p:sp>
        <p:nvSpPr>
          <p:cNvPr id="6" name="Rectangle 5">
            <a:extLst>
              <a:ext uri="{FF2B5EF4-FFF2-40B4-BE49-F238E27FC236}">
                <a16:creationId xmlns:a16="http://schemas.microsoft.com/office/drawing/2014/main" id="{4F1EB77E-07E9-4A12-8F29-8956D2B8E4D0}"/>
              </a:ext>
            </a:extLst>
          </p:cNvPr>
          <p:cNvSpPr/>
          <p:nvPr/>
        </p:nvSpPr>
        <p:spPr>
          <a:xfrm>
            <a:off x="819751" y="5047255"/>
            <a:ext cx="787395" cy="369332"/>
          </a:xfrm>
          <a:prstGeom prst="rect">
            <a:avLst/>
          </a:prstGeom>
        </p:spPr>
        <p:txBody>
          <a:bodyPr wrap="none">
            <a:spAutoFit/>
          </a:bodyPr>
          <a:lstStyle/>
          <a:p>
            <a:r>
              <a:rPr lang="en-US" dirty="0"/>
              <a:t>atom</a:t>
            </a:r>
          </a:p>
        </p:txBody>
      </p:sp>
      <p:sp>
        <p:nvSpPr>
          <p:cNvPr id="7" name="Rectangle 6">
            <a:extLst>
              <a:ext uri="{FF2B5EF4-FFF2-40B4-BE49-F238E27FC236}">
                <a16:creationId xmlns:a16="http://schemas.microsoft.com/office/drawing/2014/main" id="{A92865B3-989D-4239-94B4-6841BEF91F82}"/>
              </a:ext>
            </a:extLst>
          </p:cNvPr>
          <p:cNvSpPr/>
          <p:nvPr/>
        </p:nvSpPr>
        <p:spPr>
          <a:xfrm>
            <a:off x="10690011" y="4793968"/>
            <a:ext cx="1364476" cy="369332"/>
          </a:xfrm>
          <a:prstGeom prst="rect">
            <a:avLst/>
          </a:prstGeom>
        </p:spPr>
        <p:txBody>
          <a:bodyPr wrap="none">
            <a:spAutoFit/>
          </a:bodyPr>
          <a:lstStyle/>
          <a:p>
            <a:r>
              <a:rPr lang="en-US" dirty="0" err="1"/>
              <a:t>intellij</a:t>
            </a:r>
            <a:r>
              <a:rPr lang="en-US" dirty="0"/>
              <a:t> idea</a:t>
            </a:r>
          </a:p>
        </p:txBody>
      </p:sp>
      <p:sp>
        <p:nvSpPr>
          <p:cNvPr id="8" name="Rectangle 7">
            <a:extLst>
              <a:ext uri="{FF2B5EF4-FFF2-40B4-BE49-F238E27FC236}">
                <a16:creationId xmlns:a16="http://schemas.microsoft.com/office/drawing/2014/main" id="{F38C74DC-64E8-4643-BC61-589EF853BBE3}"/>
              </a:ext>
            </a:extLst>
          </p:cNvPr>
          <p:cNvSpPr/>
          <p:nvPr/>
        </p:nvSpPr>
        <p:spPr>
          <a:xfrm>
            <a:off x="562059" y="1341516"/>
            <a:ext cx="1499128" cy="369332"/>
          </a:xfrm>
          <a:prstGeom prst="rect">
            <a:avLst/>
          </a:prstGeom>
        </p:spPr>
        <p:txBody>
          <a:bodyPr wrap="none">
            <a:spAutoFit/>
          </a:bodyPr>
          <a:lstStyle/>
          <a:p>
            <a:r>
              <a:rPr lang="en-US" dirty="0"/>
              <a:t>emacs icon</a:t>
            </a:r>
          </a:p>
        </p:txBody>
      </p:sp>
      <p:sp>
        <p:nvSpPr>
          <p:cNvPr id="9" name="Rectangle 8">
            <a:extLst>
              <a:ext uri="{FF2B5EF4-FFF2-40B4-BE49-F238E27FC236}">
                <a16:creationId xmlns:a16="http://schemas.microsoft.com/office/drawing/2014/main" id="{7A28DFEC-AB3F-46B1-BED6-19D8C9050FCE}"/>
              </a:ext>
            </a:extLst>
          </p:cNvPr>
          <p:cNvSpPr/>
          <p:nvPr/>
        </p:nvSpPr>
        <p:spPr>
          <a:xfrm>
            <a:off x="10352969" y="1710848"/>
            <a:ext cx="1463862" cy="369332"/>
          </a:xfrm>
          <a:prstGeom prst="rect">
            <a:avLst/>
          </a:prstGeom>
        </p:spPr>
        <p:txBody>
          <a:bodyPr wrap="none">
            <a:spAutoFit/>
          </a:bodyPr>
          <a:lstStyle/>
          <a:p>
            <a:r>
              <a:rPr lang="en-US" dirty="0" err="1"/>
              <a:t>geany</a:t>
            </a:r>
            <a:r>
              <a:rPr lang="en-US" dirty="0"/>
              <a:t> icon</a:t>
            </a:r>
          </a:p>
        </p:txBody>
      </p:sp>
      <p:sp>
        <p:nvSpPr>
          <p:cNvPr id="10" name="TextBox 9">
            <a:extLst>
              <a:ext uri="{FF2B5EF4-FFF2-40B4-BE49-F238E27FC236}">
                <a16:creationId xmlns:a16="http://schemas.microsoft.com/office/drawing/2014/main" id="{63EFD43A-9C95-449E-B97E-2E13831C4FEB}"/>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Tree>
    <p:extLst>
      <p:ext uri="{BB962C8B-B14F-4D97-AF65-F5344CB8AC3E}">
        <p14:creationId xmlns:p14="http://schemas.microsoft.com/office/powerpoint/2010/main" val="225514991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DDF463-9F04-4ECE-A226-8883F716DB64}"/>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pic>
        <p:nvPicPr>
          <p:cNvPr id="6" name="Picture 5">
            <a:extLst>
              <a:ext uri="{FF2B5EF4-FFF2-40B4-BE49-F238E27FC236}">
                <a16:creationId xmlns:a16="http://schemas.microsoft.com/office/drawing/2014/main" id="{52EF8A51-B4AA-4D8B-ADF7-41BA9647F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3881" y="600164"/>
            <a:ext cx="5281763" cy="5281763"/>
          </a:xfrm>
          <a:prstGeom prst="rect">
            <a:avLst/>
          </a:prstGeom>
        </p:spPr>
      </p:pic>
    </p:spTree>
    <p:extLst>
      <p:ext uri="{BB962C8B-B14F-4D97-AF65-F5344CB8AC3E}">
        <p14:creationId xmlns:p14="http://schemas.microsoft.com/office/powerpoint/2010/main" val="25373738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14A33477-55DD-4FDC-9C29-389355B537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845" y="289865"/>
            <a:ext cx="9688336" cy="627827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DACA348-A35F-48B6-A222-F023B9043D53}"/>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Tree>
    <p:extLst>
      <p:ext uri="{BB962C8B-B14F-4D97-AF65-F5344CB8AC3E}">
        <p14:creationId xmlns:p14="http://schemas.microsoft.com/office/powerpoint/2010/main" val="37278295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0DE1E7-4A46-4885-A467-D70A18612771}"/>
              </a:ext>
            </a:extLst>
          </p:cNvPr>
          <p:cNvSpPr txBox="1"/>
          <p:nvPr/>
        </p:nvSpPr>
        <p:spPr>
          <a:xfrm flipH="1">
            <a:off x="899732" y="646982"/>
            <a:ext cx="7122833" cy="3154710"/>
          </a:xfrm>
          <a:prstGeom prst="rect">
            <a:avLst/>
          </a:prstGeom>
          <a:noFill/>
        </p:spPr>
        <p:txBody>
          <a:bodyPr wrap="square" rtlCol="0">
            <a:spAutoFit/>
          </a:bodyPr>
          <a:lstStyle/>
          <a:p>
            <a:r>
              <a:rPr lang="en-US" sz="19900" dirty="0">
                <a:solidFill>
                  <a:schemeClr val="accent2">
                    <a:lumMod val="60000"/>
                    <a:lumOff val="40000"/>
                  </a:schemeClr>
                </a:solidFill>
              </a:rPr>
              <a:t>RUST</a:t>
            </a:r>
          </a:p>
        </p:txBody>
      </p:sp>
      <p:pic>
        <p:nvPicPr>
          <p:cNvPr id="4" name="Picture 3">
            <a:extLst>
              <a:ext uri="{FF2B5EF4-FFF2-40B4-BE49-F238E27FC236}">
                <a16:creationId xmlns:a16="http://schemas.microsoft.com/office/drawing/2014/main" id="{9AC60EBC-3317-43A1-AB3B-D3DFD5704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2570" y="2536166"/>
            <a:ext cx="4037162" cy="4037162"/>
          </a:xfrm>
          <a:prstGeom prst="rect">
            <a:avLst/>
          </a:prstGeom>
        </p:spPr>
      </p:pic>
      <p:sp>
        <p:nvSpPr>
          <p:cNvPr id="5" name="TextBox 4">
            <a:extLst>
              <a:ext uri="{FF2B5EF4-FFF2-40B4-BE49-F238E27FC236}">
                <a16:creationId xmlns:a16="http://schemas.microsoft.com/office/drawing/2014/main" id="{4B467BC7-39BE-4481-993D-1EDF5A75B3D0}"/>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Tree>
    <p:extLst>
      <p:ext uri="{BB962C8B-B14F-4D97-AF65-F5344CB8AC3E}">
        <p14:creationId xmlns:p14="http://schemas.microsoft.com/office/powerpoint/2010/main" val="4255756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73698-91D4-43A4-BEDB-107D6F91767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EF6C051-93BC-41FC-9227-C50F28905343}"/>
              </a:ext>
            </a:extLst>
          </p:cNvPr>
          <p:cNvSpPr>
            <a:spLocks noGrp="1"/>
          </p:cNvSpPr>
          <p:nvPr>
            <p:ph idx="1"/>
          </p:nvPr>
        </p:nvSpPr>
        <p:spPr/>
        <p:txBody>
          <a:bodyPr/>
          <a:lstStyle/>
          <a:p>
            <a:endParaRPr lang="en-US"/>
          </a:p>
        </p:txBody>
      </p:sp>
      <p:pic>
        <p:nvPicPr>
          <p:cNvPr id="4" name="Content Placeholder 3">
            <a:extLst>
              <a:ext uri="{FF2B5EF4-FFF2-40B4-BE49-F238E27FC236}">
                <a16:creationId xmlns:a16="http://schemas.microsoft.com/office/drawing/2014/main" id="{BEF9007F-3ECA-4AD0-98CB-41021A09D2E4}"/>
              </a:ext>
            </a:extLst>
          </p:cNvPr>
          <p:cNvPicPr>
            <a:picLocks noChangeAspect="1"/>
          </p:cNvPicPr>
          <p:nvPr/>
        </p:nvPicPr>
        <p:blipFill>
          <a:blip r:embed="rId2"/>
          <a:stretch>
            <a:fillRect/>
          </a:stretch>
        </p:blipFill>
        <p:spPr>
          <a:xfrm>
            <a:off x="1019637" y="340574"/>
            <a:ext cx="4745895" cy="944947"/>
          </a:xfrm>
          <a:prstGeom prst="rect">
            <a:avLst/>
          </a:prstGeom>
        </p:spPr>
      </p:pic>
      <p:pic>
        <p:nvPicPr>
          <p:cNvPr id="5" name="Picture 4">
            <a:extLst>
              <a:ext uri="{FF2B5EF4-FFF2-40B4-BE49-F238E27FC236}">
                <a16:creationId xmlns:a16="http://schemas.microsoft.com/office/drawing/2014/main" id="{D702841F-2252-43D7-93FF-18C89886E6CC}"/>
              </a:ext>
            </a:extLst>
          </p:cNvPr>
          <p:cNvPicPr>
            <a:picLocks noChangeAspect="1"/>
          </p:cNvPicPr>
          <p:nvPr/>
        </p:nvPicPr>
        <p:blipFill>
          <a:blip r:embed="rId3"/>
          <a:stretch>
            <a:fillRect/>
          </a:stretch>
        </p:blipFill>
        <p:spPr>
          <a:xfrm>
            <a:off x="820075" y="1233577"/>
            <a:ext cx="10268613" cy="5308282"/>
          </a:xfrm>
          <a:prstGeom prst="rect">
            <a:avLst/>
          </a:prstGeom>
        </p:spPr>
      </p:pic>
      <p:sp>
        <p:nvSpPr>
          <p:cNvPr id="6" name="TextBox 5">
            <a:extLst>
              <a:ext uri="{FF2B5EF4-FFF2-40B4-BE49-F238E27FC236}">
                <a16:creationId xmlns:a16="http://schemas.microsoft.com/office/drawing/2014/main" id="{85AA8203-43D1-4D26-BD1D-AF1EF2198C50}"/>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Tree>
    <p:extLst>
      <p:ext uri="{BB962C8B-B14F-4D97-AF65-F5344CB8AC3E}">
        <p14:creationId xmlns:p14="http://schemas.microsoft.com/office/powerpoint/2010/main" val="3454357919"/>
      </p:ext>
    </p:extLst>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2CDE9-1447-421A-A459-2C7C802D8C10}"/>
              </a:ext>
            </a:extLst>
          </p:cNvPr>
          <p:cNvSpPr>
            <a:spLocks noGrp="1"/>
          </p:cNvSpPr>
          <p:nvPr>
            <p:ph type="title"/>
          </p:nvPr>
        </p:nvSpPr>
        <p:spPr>
          <a:xfrm>
            <a:off x="838200" y="431321"/>
            <a:ext cx="10515600" cy="802167"/>
          </a:xfrm>
        </p:spPr>
        <p:txBody>
          <a:bodyPr/>
          <a:lstStyle/>
          <a:p>
            <a:r>
              <a:rPr lang="en-US" dirty="0"/>
              <a:t>First Program/Hello World</a:t>
            </a:r>
          </a:p>
        </p:txBody>
      </p:sp>
      <p:pic>
        <p:nvPicPr>
          <p:cNvPr id="5" name="Content Placeholder 4">
            <a:extLst>
              <a:ext uri="{FF2B5EF4-FFF2-40B4-BE49-F238E27FC236}">
                <a16:creationId xmlns:a16="http://schemas.microsoft.com/office/drawing/2014/main" id="{ABF8FC52-075B-4ECB-8A2F-BC7DCAFB2AE6}"/>
              </a:ext>
            </a:extLst>
          </p:cNvPr>
          <p:cNvPicPr>
            <a:picLocks noGrp="1" noChangeAspect="1"/>
          </p:cNvPicPr>
          <p:nvPr>
            <p:ph idx="1"/>
          </p:nvPr>
        </p:nvPicPr>
        <p:blipFill>
          <a:blip r:embed="rId2"/>
          <a:stretch>
            <a:fillRect/>
          </a:stretch>
        </p:blipFill>
        <p:spPr>
          <a:xfrm>
            <a:off x="838200" y="1233488"/>
            <a:ext cx="7286833" cy="4840288"/>
          </a:xfrm>
          <a:prstGeom prst="rect">
            <a:avLst/>
          </a:prstGeom>
        </p:spPr>
      </p:pic>
      <p:sp>
        <p:nvSpPr>
          <p:cNvPr id="4" name="TextBox 3">
            <a:extLst>
              <a:ext uri="{FF2B5EF4-FFF2-40B4-BE49-F238E27FC236}">
                <a16:creationId xmlns:a16="http://schemas.microsoft.com/office/drawing/2014/main" id="{4BF1ED30-4367-453B-9B85-4E97FCA830A8}"/>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Tree>
    <p:extLst>
      <p:ext uri="{BB962C8B-B14F-4D97-AF65-F5344CB8AC3E}">
        <p14:creationId xmlns:p14="http://schemas.microsoft.com/office/powerpoint/2010/main" val="2037205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76AE7-499B-450F-B968-50563A7CEE2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607589B-37EE-40AB-BB36-D5239514DC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8206" y="600164"/>
            <a:ext cx="8412628" cy="1955278"/>
          </a:xfrm>
        </p:spPr>
      </p:pic>
      <p:sp>
        <p:nvSpPr>
          <p:cNvPr id="4" name="TextBox 3">
            <a:extLst>
              <a:ext uri="{FF2B5EF4-FFF2-40B4-BE49-F238E27FC236}">
                <a16:creationId xmlns:a16="http://schemas.microsoft.com/office/drawing/2014/main" id="{051568B5-DEFE-4DF6-89A5-284C917DCB55}"/>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pic>
        <p:nvPicPr>
          <p:cNvPr id="6" name="Picture 2">
            <a:extLst>
              <a:ext uri="{FF2B5EF4-FFF2-40B4-BE49-F238E27FC236}">
                <a16:creationId xmlns:a16="http://schemas.microsoft.com/office/drawing/2014/main" id="{F699469C-E036-4BB7-A362-44C866ED0AA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72296" y="3250727"/>
            <a:ext cx="8149673"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276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8C7D1-BA48-4A6A-B504-CFDCBED6153A}"/>
              </a:ext>
            </a:extLst>
          </p:cNvPr>
          <p:cNvSpPr>
            <a:spLocks noGrp="1"/>
          </p:cNvSpPr>
          <p:nvPr>
            <p:ph type="title"/>
          </p:nvPr>
        </p:nvSpPr>
        <p:spPr/>
        <p:txBody>
          <a:bodyPr/>
          <a:lstStyle/>
          <a:p>
            <a:r>
              <a:rPr lang="en-US" dirty="0"/>
              <a:t>Examples1</a:t>
            </a:r>
          </a:p>
        </p:txBody>
      </p:sp>
      <p:pic>
        <p:nvPicPr>
          <p:cNvPr id="6" name="Content Placeholder 5">
            <a:extLst>
              <a:ext uri="{FF2B5EF4-FFF2-40B4-BE49-F238E27FC236}">
                <a16:creationId xmlns:a16="http://schemas.microsoft.com/office/drawing/2014/main" id="{A8C5C27E-B52F-412F-88DD-B49C3A5017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1" y="1200329"/>
            <a:ext cx="10376262" cy="5264548"/>
          </a:xfrm>
        </p:spPr>
      </p:pic>
      <p:sp>
        <p:nvSpPr>
          <p:cNvPr id="4" name="TextBox 3">
            <a:extLst>
              <a:ext uri="{FF2B5EF4-FFF2-40B4-BE49-F238E27FC236}">
                <a16:creationId xmlns:a16="http://schemas.microsoft.com/office/drawing/2014/main" id="{0E184B07-6CFA-4B7B-960B-66B0B9820D4F}"/>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Tree>
    <p:extLst>
      <p:ext uri="{BB962C8B-B14F-4D97-AF65-F5344CB8AC3E}">
        <p14:creationId xmlns:p14="http://schemas.microsoft.com/office/powerpoint/2010/main" val="2379023774"/>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4087BB-8897-494B-AE72-B3551405F14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21FF0F5-DDEC-4C87-BB7C-DD4BC31CB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0" y="1568567"/>
            <a:ext cx="10898647" cy="4479536"/>
          </a:xfrm>
          <a:prstGeom prst="rect">
            <a:avLst/>
          </a:prstGeom>
        </p:spPr>
      </p:pic>
      <p:sp>
        <p:nvSpPr>
          <p:cNvPr id="8" name="Title 1">
            <a:extLst>
              <a:ext uri="{FF2B5EF4-FFF2-40B4-BE49-F238E27FC236}">
                <a16:creationId xmlns:a16="http://schemas.microsoft.com/office/drawing/2014/main" id="{E312130E-C83F-4F2F-ABAA-3232AA73DA73}"/>
              </a:ext>
            </a:extLst>
          </p:cNvPr>
          <p:cNvSpPr txBox="1">
            <a:spLocks/>
          </p:cNvSpPr>
          <p:nvPr/>
        </p:nvSpPr>
        <p:spPr>
          <a:xfrm>
            <a:off x="646111" y="4527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Examples 1</a:t>
            </a:r>
          </a:p>
        </p:txBody>
      </p:sp>
      <p:sp>
        <p:nvSpPr>
          <p:cNvPr id="9" name="TextBox 8">
            <a:extLst>
              <a:ext uri="{FF2B5EF4-FFF2-40B4-BE49-F238E27FC236}">
                <a16:creationId xmlns:a16="http://schemas.microsoft.com/office/drawing/2014/main" id="{219F94C6-5107-4F36-9D39-00E9B57948E4}"/>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Tree>
    <p:extLst>
      <p:ext uri="{BB962C8B-B14F-4D97-AF65-F5344CB8AC3E}">
        <p14:creationId xmlns:p14="http://schemas.microsoft.com/office/powerpoint/2010/main" val="552056494"/>
      </p:ext>
    </p:extLst>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3DC5F1-2E7E-4A87-B86A-DC743DCC81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1853248"/>
            <a:ext cx="10899778" cy="4536420"/>
          </a:xfrm>
        </p:spPr>
      </p:pic>
      <p:sp>
        <p:nvSpPr>
          <p:cNvPr id="6" name="Title 1">
            <a:extLst>
              <a:ext uri="{FF2B5EF4-FFF2-40B4-BE49-F238E27FC236}">
                <a16:creationId xmlns:a16="http://schemas.microsoft.com/office/drawing/2014/main" id="{5D234B79-2177-461C-A66F-19A36EAE7F2B}"/>
              </a:ext>
            </a:extLst>
          </p:cNvPr>
          <p:cNvSpPr txBox="1">
            <a:spLocks/>
          </p:cNvSpPr>
          <p:nvPr/>
        </p:nvSpPr>
        <p:spPr>
          <a:xfrm>
            <a:off x="646111" y="4527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Examples 2</a:t>
            </a:r>
          </a:p>
        </p:txBody>
      </p:sp>
      <p:sp>
        <p:nvSpPr>
          <p:cNvPr id="7" name="TextBox 6">
            <a:extLst>
              <a:ext uri="{FF2B5EF4-FFF2-40B4-BE49-F238E27FC236}">
                <a16:creationId xmlns:a16="http://schemas.microsoft.com/office/drawing/2014/main" id="{2FDE32B0-0D6F-4BE3-ACDD-A36503F10CE6}"/>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Tree>
    <p:extLst>
      <p:ext uri="{BB962C8B-B14F-4D97-AF65-F5344CB8AC3E}">
        <p14:creationId xmlns:p14="http://schemas.microsoft.com/office/powerpoint/2010/main" val="2044141190"/>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97472918-2CAB-45C2-82A8-1ACDD0A2DB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9953" y="1576841"/>
            <a:ext cx="10792516" cy="4732519"/>
          </a:xfrm>
        </p:spPr>
      </p:pic>
      <p:sp>
        <p:nvSpPr>
          <p:cNvPr id="14" name="Title 1">
            <a:extLst>
              <a:ext uri="{FF2B5EF4-FFF2-40B4-BE49-F238E27FC236}">
                <a16:creationId xmlns:a16="http://schemas.microsoft.com/office/drawing/2014/main" id="{EE518D6E-DA89-45CB-879E-9DBE87B34E9F}"/>
              </a:ext>
            </a:extLst>
          </p:cNvPr>
          <p:cNvSpPr txBox="1">
            <a:spLocks/>
          </p:cNvSpPr>
          <p:nvPr/>
        </p:nvSpPr>
        <p:spPr>
          <a:xfrm>
            <a:off x="646111" y="4527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Examples 2</a:t>
            </a:r>
          </a:p>
        </p:txBody>
      </p:sp>
      <p:sp>
        <p:nvSpPr>
          <p:cNvPr id="15" name="TextBox 14">
            <a:extLst>
              <a:ext uri="{FF2B5EF4-FFF2-40B4-BE49-F238E27FC236}">
                <a16:creationId xmlns:a16="http://schemas.microsoft.com/office/drawing/2014/main" id="{390CD049-FD67-4E38-94FF-DD7A98D954A3}"/>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Tree>
    <p:extLst>
      <p:ext uri="{BB962C8B-B14F-4D97-AF65-F5344CB8AC3E}">
        <p14:creationId xmlns:p14="http://schemas.microsoft.com/office/powerpoint/2010/main" val="1578803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CF2A63E-14FC-4122-B894-EB75A0A9AB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1584620"/>
            <a:ext cx="10899778" cy="4688469"/>
          </a:xfrm>
        </p:spPr>
      </p:pic>
      <p:sp>
        <p:nvSpPr>
          <p:cNvPr id="6" name="Title 1">
            <a:extLst>
              <a:ext uri="{FF2B5EF4-FFF2-40B4-BE49-F238E27FC236}">
                <a16:creationId xmlns:a16="http://schemas.microsoft.com/office/drawing/2014/main" id="{1D574EE7-AD5C-4352-B263-396A16998331}"/>
              </a:ext>
            </a:extLst>
          </p:cNvPr>
          <p:cNvSpPr txBox="1">
            <a:spLocks/>
          </p:cNvSpPr>
          <p:nvPr/>
        </p:nvSpPr>
        <p:spPr>
          <a:xfrm>
            <a:off x="646111" y="4527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Examples 3</a:t>
            </a:r>
          </a:p>
        </p:txBody>
      </p:sp>
      <p:sp>
        <p:nvSpPr>
          <p:cNvPr id="7" name="TextBox 6">
            <a:extLst>
              <a:ext uri="{FF2B5EF4-FFF2-40B4-BE49-F238E27FC236}">
                <a16:creationId xmlns:a16="http://schemas.microsoft.com/office/drawing/2014/main" id="{5F6D89C4-E1B5-404C-BAA0-837ABF78978A}"/>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Tree>
    <p:extLst>
      <p:ext uri="{BB962C8B-B14F-4D97-AF65-F5344CB8AC3E}">
        <p14:creationId xmlns:p14="http://schemas.microsoft.com/office/powerpoint/2010/main" val="3571824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DBB992-451B-4D4C-BF8E-3277D34E73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1863505"/>
            <a:ext cx="10785535" cy="4330133"/>
          </a:xfrm>
        </p:spPr>
      </p:pic>
      <p:sp>
        <p:nvSpPr>
          <p:cNvPr id="6" name="Title 1">
            <a:extLst>
              <a:ext uri="{FF2B5EF4-FFF2-40B4-BE49-F238E27FC236}">
                <a16:creationId xmlns:a16="http://schemas.microsoft.com/office/drawing/2014/main" id="{30DD2E2C-F467-4D76-92A8-37C73C7C4840}"/>
              </a:ext>
            </a:extLst>
          </p:cNvPr>
          <p:cNvSpPr txBox="1">
            <a:spLocks/>
          </p:cNvSpPr>
          <p:nvPr/>
        </p:nvSpPr>
        <p:spPr>
          <a:xfrm>
            <a:off x="646111" y="4527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Examples 3</a:t>
            </a:r>
          </a:p>
        </p:txBody>
      </p:sp>
      <p:sp>
        <p:nvSpPr>
          <p:cNvPr id="7" name="TextBox 6">
            <a:extLst>
              <a:ext uri="{FF2B5EF4-FFF2-40B4-BE49-F238E27FC236}">
                <a16:creationId xmlns:a16="http://schemas.microsoft.com/office/drawing/2014/main" id="{4FD1132A-E829-495F-BFB2-4AF642C2D833}"/>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Tree>
    <p:extLst>
      <p:ext uri="{BB962C8B-B14F-4D97-AF65-F5344CB8AC3E}">
        <p14:creationId xmlns:p14="http://schemas.microsoft.com/office/powerpoint/2010/main" val="3870801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CEA7F-CF59-4785-A1FD-961006604462}"/>
              </a:ext>
            </a:extLst>
          </p:cNvPr>
          <p:cNvSpPr>
            <a:spLocks noGrp="1"/>
          </p:cNvSpPr>
          <p:nvPr>
            <p:ph type="title"/>
          </p:nvPr>
        </p:nvSpPr>
        <p:spPr>
          <a:xfrm>
            <a:off x="645130" y="439946"/>
            <a:ext cx="9404723" cy="800825"/>
          </a:xfrm>
        </p:spPr>
        <p:txBody>
          <a:bodyPr/>
          <a:lstStyle/>
          <a:p>
            <a:r>
              <a:rPr lang="en-US" sz="4400" dirty="0">
                <a:solidFill>
                  <a:schemeClr val="accent3">
                    <a:lumMod val="60000"/>
                    <a:lumOff val="40000"/>
                  </a:schemeClr>
                </a:solidFill>
              </a:rPr>
              <a:t>COMMENT</a:t>
            </a:r>
          </a:p>
        </p:txBody>
      </p:sp>
      <p:sp>
        <p:nvSpPr>
          <p:cNvPr id="3" name="Content Placeholder 2">
            <a:extLst>
              <a:ext uri="{FF2B5EF4-FFF2-40B4-BE49-F238E27FC236}">
                <a16:creationId xmlns:a16="http://schemas.microsoft.com/office/drawing/2014/main" id="{1ABE97D8-1028-4615-94CD-E445A6995A5F}"/>
              </a:ext>
            </a:extLst>
          </p:cNvPr>
          <p:cNvSpPr>
            <a:spLocks noGrp="1"/>
          </p:cNvSpPr>
          <p:nvPr>
            <p:ph idx="1"/>
          </p:nvPr>
        </p:nvSpPr>
        <p:spPr>
          <a:xfrm>
            <a:off x="645130" y="1461393"/>
            <a:ext cx="9404723" cy="4195481"/>
          </a:xfrm>
        </p:spPr>
        <p:txBody>
          <a:bodyPr>
            <a:normAutofit/>
          </a:bodyPr>
          <a:lstStyle/>
          <a:p>
            <a:r>
              <a:rPr lang="en-US" sz="2800" dirty="0"/>
              <a:t>Even though Rust was established in 2010, it has become the most beloved language mainly by the veteran programmers, even some only just begins to learn this language. Mainly because of its speed to compile and being a safe language.</a:t>
            </a:r>
          </a:p>
          <a:p>
            <a:r>
              <a:rPr lang="en-GB" sz="2800" dirty="0"/>
              <a:t>Rust has been the "most loved programming language" in the </a:t>
            </a:r>
            <a:r>
              <a:rPr lang="en-GB" sz="2800" dirty="0">
                <a:solidFill>
                  <a:srgbClr val="FFC000"/>
                </a:solidFill>
                <a:hlinkClick r:id="rId2" tooltip="Stack Overflow">
                  <a:extLst>
                    <a:ext uri="{A12FA001-AC4F-418D-AE19-62706E023703}">
                      <ahyp:hlinkClr xmlns:ahyp="http://schemas.microsoft.com/office/drawing/2018/hyperlinkcolor" val="tx"/>
                    </a:ext>
                  </a:extLst>
                </a:hlinkClick>
              </a:rPr>
              <a:t>Stack Overflow</a:t>
            </a:r>
            <a:r>
              <a:rPr lang="en-GB" sz="2800" dirty="0">
                <a:solidFill>
                  <a:srgbClr val="FFC000"/>
                </a:solidFill>
              </a:rPr>
              <a:t> </a:t>
            </a:r>
            <a:r>
              <a:rPr lang="en-GB" sz="2800" dirty="0"/>
              <a:t>Developer Survey every year since 2016</a:t>
            </a:r>
          </a:p>
          <a:p>
            <a:endParaRPr lang="en-US" sz="2800" dirty="0"/>
          </a:p>
        </p:txBody>
      </p:sp>
      <p:sp>
        <p:nvSpPr>
          <p:cNvPr id="4" name="TextBox 3">
            <a:extLst>
              <a:ext uri="{FF2B5EF4-FFF2-40B4-BE49-F238E27FC236}">
                <a16:creationId xmlns:a16="http://schemas.microsoft.com/office/drawing/2014/main" id="{C35564C7-C5A1-4D3C-A5C4-21C8AF64D756}"/>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Tree>
    <p:extLst>
      <p:ext uri="{BB962C8B-B14F-4D97-AF65-F5344CB8AC3E}">
        <p14:creationId xmlns:p14="http://schemas.microsoft.com/office/powerpoint/2010/main" val="1393958274"/>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C991-A79C-40E8-8936-41C5FAF70BDE}"/>
              </a:ext>
            </a:extLst>
          </p:cNvPr>
          <p:cNvSpPr txBox="1">
            <a:spLocks/>
          </p:cNvSpPr>
          <p:nvPr/>
        </p:nvSpPr>
        <p:spPr>
          <a:xfrm>
            <a:off x="1524000" y="708295"/>
            <a:ext cx="9144000" cy="620712"/>
          </a:xfrm>
          <a:prstGeom prst="rect">
            <a:avLst/>
          </a:prstGeom>
        </p:spPr>
        <p:txBody>
          <a:bodyPr>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solidFill>
                  <a:schemeClr val="accent3">
                    <a:lumMod val="60000"/>
                    <a:lumOff val="40000"/>
                  </a:schemeClr>
                </a:solidFill>
              </a:rPr>
              <a:t>CONTENTS</a:t>
            </a:r>
          </a:p>
          <a:p>
            <a:pPr marL="742950" indent="-742950">
              <a:buFont typeface="+mj-lt"/>
              <a:buAutoNum type="arabicPeriod"/>
            </a:pPr>
            <a:r>
              <a:rPr lang="en-US" sz="4400" dirty="0">
                <a:solidFill>
                  <a:schemeClr val="accent3">
                    <a:lumMod val="60000"/>
                    <a:lumOff val="40000"/>
                  </a:schemeClr>
                </a:solidFill>
              </a:rPr>
              <a:t>INTRO</a:t>
            </a:r>
          </a:p>
          <a:p>
            <a:pPr lvl="1"/>
            <a:r>
              <a:rPr lang="en-US" sz="2000" dirty="0">
                <a:solidFill>
                  <a:schemeClr val="accent3">
                    <a:lumMod val="60000"/>
                    <a:lumOff val="40000"/>
                  </a:schemeClr>
                </a:solidFill>
              </a:rPr>
              <a:t>1.1 Intro</a:t>
            </a:r>
          </a:p>
          <a:p>
            <a:pPr lvl="1"/>
            <a:r>
              <a:rPr lang="en-US" sz="2000" dirty="0">
                <a:solidFill>
                  <a:schemeClr val="accent3">
                    <a:lumMod val="60000"/>
                    <a:lumOff val="40000"/>
                  </a:schemeClr>
                </a:solidFill>
              </a:rPr>
              <a:t>1.2 Cargo</a:t>
            </a:r>
          </a:p>
          <a:p>
            <a:pPr lvl="1"/>
            <a:r>
              <a:rPr lang="en-US" sz="2000" dirty="0">
                <a:solidFill>
                  <a:schemeClr val="accent3">
                    <a:lumMod val="60000"/>
                    <a:lumOff val="40000"/>
                  </a:schemeClr>
                </a:solidFill>
              </a:rPr>
              <a:t>1.3 Application</a:t>
            </a:r>
          </a:p>
          <a:p>
            <a:pPr lvl="1"/>
            <a:r>
              <a:rPr lang="en-US" sz="2000" dirty="0">
                <a:solidFill>
                  <a:schemeClr val="accent3">
                    <a:lumMod val="60000"/>
                    <a:lumOff val="40000"/>
                  </a:schemeClr>
                </a:solidFill>
              </a:rPr>
              <a:t>1.4 Advantages</a:t>
            </a:r>
          </a:p>
          <a:p>
            <a:pPr lvl="1"/>
            <a:r>
              <a:rPr lang="en-US" sz="2000" dirty="0">
                <a:solidFill>
                  <a:schemeClr val="accent3">
                    <a:lumMod val="60000"/>
                    <a:lumOff val="40000"/>
                  </a:schemeClr>
                </a:solidFill>
              </a:rPr>
              <a:t>1.5 Disadvantages</a:t>
            </a:r>
          </a:p>
          <a:p>
            <a:pPr marL="742950" indent="-742950">
              <a:buFont typeface="+mj-lt"/>
              <a:buAutoNum type="arabicPeriod"/>
            </a:pPr>
            <a:r>
              <a:rPr lang="en-US" sz="4400" dirty="0">
                <a:solidFill>
                  <a:schemeClr val="accent3">
                    <a:lumMod val="60000"/>
                    <a:lumOff val="40000"/>
                  </a:schemeClr>
                </a:solidFill>
              </a:rPr>
              <a:t>SET UP</a:t>
            </a:r>
          </a:p>
          <a:p>
            <a:pPr marL="742950" indent="-742950">
              <a:buFont typeface="+mj-lt"/>
              <a:buAutoNum type="arabicPeriod"/>
            </a:pPr>
            <a:r>
              <a:rPr lang="en-US" sz="4400" dirty="0">
                <a:solidFill>
                  <a:schemeClr val="accent3">
                    <a:lumMod val="60000"/>
                    <a:lumOff val="40000"/>
                  </a:schemeClr>
                </a:solidFill>
              </a:rPr>
              <a:t>EXAMPLES</a:t>
            </a:r>
          </a:p>
          <a:p>
            <a:pPr marL="742950" indent="-742950">
              <a:buFont typeface="+mj-lt"/>
              <a:buAutoNum type="arabicPeriod"/>
            </a:pPr>
            <a:r>
              <a:rPr lang="en-US" sz="4400" dirty="0">
                <a:solidFill>
                  <a:schemeClr val="accent3">
                    <a:lumMod val="60000"/>
                    <a:lumOff val="40000"/>
                  </a:schemeClr>
                </a:solidFill>
              </a:rPr>
              <a:t>COMMENT</a:t>
            </a:r>
          </a:p>
        </p:txBody>
      </p:sp>
      <p:sp>
        <p:nvSpPr>
          <p:cNvPr id="3" name="TextBox 2">
            <a:extLst>
              <a:ext uri="{FF2B5EF4-FFF2-40B4-BE49-F238E27FC236}">
                <a16:creationId xmlns:a16="http://schemas.microsoft.com/office/drawing/2014/main" id="{9C1E42DC-3EA7-4721-8DA2-63E5FC008C39}"/>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Tree>
    <p:extLst>
      <p:ext uri="{BB962C8B-B14F-4D97-AF65-F5344CB8AC3E}">
        <p14:creationId xmlns:p14="http://schemas.microsoft.com/office/powerpoint/2010/main" val="186095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CEA7F-CF59-4785-A1FD-961006604462}"/>
              </a:ext>
            </a:extLst>
          </p:cNvPr>
          <p:cNvSpPr>
            <a:spLocks noGrp="1"/>
          </p:cNvSpPr>
          <p:nvPr>
            <p:ph type="title"/>
          </p:nvPr>
        </p:nvSpPr>
        <p:spPr>
          <a:xfrm>
            <a:off x="645130" y="439946"/>
            <a:ext cx="9404723" cy="800825"/>
          </a:xfrm>
        </p:spPr>
        <p:txBody>
          <a:bodyPr/>
          <a:lstStyle/>
          <a:p>
            <a:r>
              <a:rPr lang="en-US" sz="4400" dirty="0">
                <a:solidFill>
                  <a:schemeClr val="accent3">
                    <a:lumMod val="60000"/>
                    <a:lumOff val="40000"/>
                  </a:schemeClr>
                </a:solidFill>
              </a:rPr>
              <a:t>COMMENT</a:t>
            </a:r>
          </a:p>
        </p:txBody>
      </p:sp>
      <p:sp>
        <p:nvSpPr>
          <p:cNvPr id="3" name="Content Placeholder 2">
            <a:extLst>
              <a:ext uri="{FF2B5EF4-FFF2-40B4-BE49-F238E27FC236}">
                <a16:creationId xmlns:a16="http://schemas.microsoft.com/office/drawing/2014/main" id="{1ABE97D8-1028-4615-94CD-E445A6995A5F}"/>
              </a:ext>
            </a:extLst>
          </p:cNvPr>
          <p:cNvSpPr>
            <a:spLocks noGrp="1"/>
          </p:cNvSpPr>
          <p:nvPr>
            <p:ph idx="1"/>
          </p:nvPr>
        </p:nvSpPr>
        <p:spPr>
          <a:xfrm>
            <a:off x="645129" y="1526707"/>
            <a:ext cx="9404723" cy="4195481"/>
          </a:xfrm>
        </p:spPr>
        <p:txBody>
          <a:bodyPr>
            <a:normAutofit/>
          </a:bodyPr>
          <a:lstStyle/>
          <a:p>
            <a:r>
              <a:rPr lang="en-US" sz="2800" dirty="0"/>
              <a:t>However due to being a new language, some of its functions when compare to C/C++ or </a:t>
            </a:r>
            <a:r>
              <a:rPr lang="en-US" sz="2800" dirty="0" err="1"/>
              <a:t>Javascript</a:t>
            </a:r>
            <a:r>
              <a:rPr lang="en-US" sz="2800" dirty="0"/>
              <a:t> like syntaxes, are still limited. Neither does the garbage collection. Rust is being improved by contributors with feedbacks and opinions.</a:t>
            </a:r>
          </a:p>
          <a:p>
            <a:r>
              <a:rPr lang="en-US" sz="2800" dirty="0"/>
              <a:t>Overall if you are looking for the language that guarantees </a:t>
            </a:r>
            <a:r>
              <a:rPr lang="en-US" sz="2800" dirty="0" err="1"/>
              <a:t>safetiness</a:t>
            </a:r>
            <a:r>
              <a:rPr lang="en-US" sz="2800" dirty="0"/>
              <a:t> and high management, Rust is the one for you. </a:t>
            </a:r>
          </a:p>
        </p:txBody>
      </p:sp>
      <p:sp>
        <p:nvSpPr>
          <p:cNvPr id="4" name="TextBox 3">
            <a:extLst>
              <a:ext uri="{FF2B5EF4-FFF2-40B4-BE49-F238E27FC236}">
                <a16:creationId xmlns:a16="http://schemas.microsoft.com/office/drawing/2014/main" id="{C35564C7-C5A1-4D3C-A5C4-21C8AF64D756}"/>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Tree>
    <p:extLst>
      <p:ext uri="{BB962C8B-B14F-4D97-AF65-F5344CB8AC3E}">
        <p14:creationId xmlns:p14="http://schemas.microsoft.com/office/powerpoint/2010/main" val="414835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DE57A3-41A3-4817-B545-92D59CDEEC16}"/>
              </a:ext>
            </a:extLst>
          </p:cNvPr>
          <p:cNvSpPr/>
          <p:nvPr/>
        </p:nvSpPr>
        <p:spPr>
          <a:xfrm>
            <a:off x="893279" y="3244334"/>
            <a:ext cx="6195927" cy="1015663"/>
          </a:xfrm>
          <a:prstGeom prst="rect">
            <a:avLst/>
          </a:prstGeom>
        </p:spPr>
        <p:txBody>
          <a:bodyPr wrap="none">
            <a:spAutoFit/>
          </a:bodyPr>
          <a:lstStyle/>
          <a:p>
            <a:endParaRPr lang="en-US" sz="2400" dirty="0">
              <a:solidFill>
                <a:schemeClr val="tx1">
                  <a:lumMod val="95000"/>
                </a:schemeClr>
              </a:solidFill>
              <a:hlinkClick r:id="rId2">
                <a:extLst>
                  <a:ext uri="{A12FA001-AC4F-418D-AE19-62706E023703}">
                    <ahyp:hlinkClr xmlns:ahyp="http://schemas.microsoft.com/office/drawing/2018/hyperlinkcolor" val="tx"/>
                  </a:ext>
                </a:extLst>
              </a:hlinkClick>
            </a:endParaRPr>
          </a:p>
          <a:p>
            <a:r>
              <a:rPr lang="en-US" sz="2400" dirty="0">
                <a:solidFill>
                  <a:schemeClr val="tx1">
                    <a:lumMod val="95000"/>
                  </a:schemeClr>
                </a:solidFill>
                <a:hlinkClick r:id="rId2">
                  <a:extLst>
                    <a:ext uri="{A12FA001-AC4F-418D-AE19-62706E023703}">
                      <ahyp:hlinkClr xmlns:ahyp="http://schemas.microsoft.com/office/drawing/2018/hyperlinkcolor" val="tx"/>
                    </a:ext>
                  </a:extLst>
                </a:hlinkClick>
              </a:rPr>
              <a:t>https</a:t>
            </a:r>
            <a:r>
              <a:rPr lang="en-US" sz="3600" dirty="0">
                <a:solidFill>
                  <a:schemeClr val="tx1">
                    <a:lumMod val="95000"/>
                  </a:schemeClr>
                </a:solidFill>
                <a:hlinkClick r:id="rId2">
                  <a:extLst>
                    <a:ext uri="{A12FA001-AC4F-418D-AE19-62706E023703}">
                      <ahyp:hlinkClr xmlns:ahyp="http://schemas.microsoft.com/office/drawing/2018/hyperlinkcolor" val="tx"/>
                    </a:ext>
                  </a:extLst>
                </a:hlinkClick>
              </a:rPr>
              <a:t>:</a:t>
            </a:r>
            <a:r>
              <a:rPr lang="en-US" sz="2400" dirty="0">
                <a:solidFill>
                  <a:schemeClr val="tx1">
                    <a:lumMod val="95000"/>
                  </a:schemeClr>
                </a:solidFill>
                <a:hlinkClick r:id="rId2">
                  <a:extLst>
                    <a:ext uri="{A12FA001-AC4F-418D-AE19-62706E023703}">
                      <ahyp:hlinkClr xmlns:ahyp="http://schemas.microsoft.com/office/drawing/2018/hyperlinkcolor" val="tx"/>
                    </a:ext>
                  </a:extLst>
                </a:hlinkClick>
              </a:rPr>
              <a:t>//phocode.com/rust-lap-trinh-rust/</a:t>
            </a:r>
            <a:endParaRPr lang="en-US" sz="2400" dirty="0">
              <a:solidFill>
                <a:schemeClr val="tx1">
                  <a:lumMod val="95000"/>
                </a:schemeClr>
              </a:solidFill>
            </a:endParaRPr>
          </a:p>
        </p:txBody>
      </p:sp>
      <p:sp>
        <p:nvSpPr>
          <p:cNvPr id="5" name="Rectangle 4">
            <a:extLst>
              <a:ext uri="{FF2B5EF4-FFF2-40B4-BE49-F238E27FC236}">
                <a16:creationId xmlns:a16="http://schemas.microsoft.com/office/drawing/2014/main" id="{1531FDFF-81DF-4D25-A725-84BE87C970ED}"/>
              </a:ext>
            </a:extLst>
          </p:cNvPr>
          <p:cNvSpPr/>
          <p:nvPr/>
        </p:nvSpPr>
        <p:spPr>
          <a:xfrm>
            <a:off x="893279" y="2077944"/>
            <a:ext cx="6096000" cy="1569660"/>
          </a:xfrm>
          <a:prstGeom prst="rect">
            <a:avLst/>
          </a:prstGeom>
        </p:spPr>
        <p:txBody>
          <a:bodyPr>
            <a:spAutoFit/>
          </a:bodyPr>
          <a:lstStyle/>
          <a:p>
            <a:r>
              <a:rPr lang="en-US" sz="2400" dirty="0">
                <a:solidFill>
                  <a:schemeClr val="tx1">
                    <a:lumMod val="95000"/>
                  </a:schemeClr>
                </a:solidFill>
                <a:hlinkClick r:id="rId3">
                  <a:extLst>
                    <a:ext uri="{A12FA001-AC4F-418D-AE19-62706E023703}">
                      <ahyp:hlinkClr xmlns:ahyp="http://schemas.microsoft.com/office/drawing/2018/hyperlinkcolor" val="tx"/>
                    </a:ext>
                  </a:extLst>
                </a:hlinkClick>
              </a:rPr>
              <a:t>https://chercher.tech/rust/introduction-rust?fbclid=IwAR3aarOhaLhnEJKxRRyJUgw72soyQyvpdKvGwHta04NVYHvEBke8Ucuum9w</a:t>
            </a:r>
            <a:endParaRPr lang="en-US" sz="2400" dirty="0">
              <a:solidFill>
                <a:schemeClr val="tx1">
                  <a:lumMod val="95000"/>
                </a:schemeClr>
              </a:solidFill>
            </a:endParaRPr>
          </a:p>
        </p:txBody>
      </p:sp>
      <p:sp>
        <p:nvSpPr>
          <p:cNvPr id="6" name="Rectangle 5">
            <a:extLst>
              <a:ext uri="{FF2B5EF4-FFF2-40B4-BE49-F238E27FC236}">
                <a16:creationId xmlns:a16="http://schemas.microsoft.com/office/drawing/2014/main" id="{0D3AED3B-0F0C-4C7A-9B17-17B629C82144}"/>
              </a:ext>
            </a:extLst>
          </p:cNvPr>
          <p:cNvSpPr/>
          <p:nvPr/>
        </p:nvSpPr>
        <p:spPr>
          <a:xfrm>
            <a:off x="893279" y="1373136"/>
            <a:ext cx="4113627" cy="461665"/>
          </a:xfrm>
          <a:prstGeom prst="rect">
            <a:avLst/>
          </a:prstGeom>
        </p:spPr>
        <p:txBody>
          <a:bodyPr wrap="none">
            <a:spAutoFit/>
          </a:bodyPr>
          <a:lstStyle/>
          <a:p>
            <a:r>
              <a:rPr lang="en-US" sz="2400" dirty="0">
                <a:solidFill>
                  <a:schemeClr val="tx1">
                    <a:lumMod val="95000"/>
                  </a:schemeClr>
                </a:solidFill>
                <a:hlinkClick r:id="rId4">
                  <a:extLst>
                    <a:ext uri="{A12FA001-AC4F-418D-AE19-62706E023703}">
                      <ahyp:hlinkClr xmlns:ahyp="http://schemas.microsoft.com/office/drawing/2018/hyperlinkcolor" val="tx"/>
                    </a:ext>
                  </a:extLst>
                </a:hlinkClick>
              </a:rPr>
              <a:t>https://www.rust-lang.org/</a:t>
            </a:r>
            <a:endParaRPr lang="en-US" sz="2400" dirty="0">
              <a:solidFill>
                <a:schemeClr val="tx1">
                  <a:lumMod val="95000"/>
                </a:schemeClr>
              </a:solidFill>
            </a:endParaRPr>
          </a:p>
        </p:txBody>
      </p:sp>
      <p:sp>
        <p:nvSpPr>
          <p:cNvPr id="7" name="Rectangle 6">
            <a:extLst>
              <a:ext uri="{FF2B5EF4-FFF2-40B4-BE49-F238E27FC236}">
                <a16:creationId xmlns:a16="http://schemas.microsoft.com/office/drawing/2014/main" id="{D1269D0F-1BE3-4652-AF0C-44E548DDE4E8}"/>
              </a:ext>
            </a:extLst>
          </p:cNvPr>
          <p:cNvSpPr/>
          <p:nvPr/>
        </p:nvSpPr>
        <p:spPr>
          <a:xfrm>
            <a:off x="893279" y="4192286"/>
            <a:ext cx="7478329" cy="830997"/>
          </a:xfrm>
          <a:prstGeom prst="rect">
            <a:avLst/>
          </a:prstGeom>
        </p:spPr>
        <p:txBody>
          <a:bodyPr wrap="none">
            <a:spAutoFit/>
          </a:bodyPr>
          <a:lstStyle/>
          <a:p>
            <a:endParaRPr lang="en-US" sz="2400" dirty="0">
              <a:solidFill>
                <a:schemeClr val="tx1">
                  <a:lumMod val="95000"/>
                </a:schemeClr>
              </a:solidFill>
              <a:hlinkClick r:id="rId5">
                <a:extLst>
                  <a:ext uri="{A12FA001-AC4F-418D-AE19-62706E023703}">
                    <ahyp:hlinkClr xmlns:ahyp="http://schemas.microsoft.com/office/drawing/2018/hyperlinkcolor" val="tx"/>
                  </a:ext>
                </a:extLst>
              </a:hlinkClick>
            </a:endParaRPr>
          </a:p>
          <a:p>
            <a:r>
              <a:rPr lang="en-US" sz="2400" dirty="0">
                <a:solidFill>
                  <a:schemeClr val="tx1">
                    <a:lumMod val="95000"/>
                  </a:schemeClr>
                </a:solidFill>
                <a:hlinkClick r:id="rId5">
                  <a:extLst>
                    <a:ext uri="{A12FA001-AC4F-418D-AE19-62706E023703}">
                      <ahyp:hlinkClr xmlns:ahyp="http://schemas.microsoft.com/office/drawing/2018/hyperlinkcolor" val="tx"/>
                    </a:ext>
                  </a:extLst>
                </a:hlinkClick>
              </a:rPr>
              <a:t>https://rust-lang-nursery.github.io/rust-cookbook/</a:t>
            </a:r>
            <a:endParaRPr lang="en-US" sz="2400" dirty="0">
              <a:solidFill>
                <a:schemeClr val="tx1">
                  <a:lumMod val="95000"/>
                </a:schemeClr>
              </a:solidFill>
            </a:endParaRPr>
          </a:p>
        </p:txBody>
      </p:sp>
      <p:sp>
        <p:nvSpPr>
          <p:cNvPr id="8" name="TextBox 7">
            <a:extLst>
              <a:ext uri="{FF2B5EF4-FFF2-40B4-BE49-F238E27FC236}">
                <a16:creationId xmlns:a16="http://schemas.microsoft.com/office/drawing/2014/main" id="{113B039D-3681-4D31-8B80-0E211C75228B}"/>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
        <p:nvSpPr>
          <p:cNvPr id="9" name="Title 1">
            <a:extLst>
              <a:ext uri="{FF2B5EF4-FFF2-40B4-BE49-F238E27FC236}">
                <a16:creationId xmlns:a16="http://schemas.microsoft.com/office/drawing/2014/main" id="{56C7646D-FB25-4E4B-B9FD-A1AE94591F81}"/>
              </a:ext>
            </a:extLst>
          </p:cNvPr>
          <p:cNvSpPr txBox="1">
            <a:spLocks/>
          </p:cNvSpPr>
          <p:nvPr/>
        </p:nvSpPr>
        <p:spPr>
          <a:xfrm>
            <a:off x="645130" y="439946"/>
            <a:ext cx="9404723" cy="800825"/>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a:solidFill>
                  <a:schemeClr val="accent3">
                    <a:lumMod val="60000"/>
                    <a:lumOff val="40000"/>
                  </a:schemeClr>
                </a:solidFill>
              </a:rPr>
              <a:t>REFERENCES</a:t>
            </a:r>
            <a:endParaRPr lang="en-US" sz="4400" dirty="0">
              <a:solidFill>
                <a:schemeClr val="accent3">
                  <a:lumMod val="60000"/>
                  <a:lumOff val="40000"/>
                </a:schemeClr>
              </a:solidFill>
            </a:endParaRPr>
          </a:p>
        </p:txBody>
      </p:sp>
    </p:spTree>
    <p:extLst>
      <p:ext uri="{BB962C8B-B14F-4D97-AF65-F5344CB8AC3E}">
        <p14:creationId xmlns:p14="http://schemas.microsoft.com/office/powerpoint/2010/main" val="177152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37331-D0D9-43D9-9D13-88E4FFB02046}"/>
              </a:ext>
            </a:extLst>
          </p:cNvPr>
          <p:cNvSpPr>
            <a:spLocks noGrp="1"/>
          </p:cNvSpPr>
          <p:nvPr>
            <p:ph type="title"/>
          </p:nvPr>
        </p:nvSpPr>
        <p:spPr/>
        <p:txBody>
          <a:bodyPr/>
          <a:lstStyle/>
          <a:p>
            <a:endParaRPr lang="en-US"/>
          </a:p>
        </p:txBody>
      </p:sp>
      <p:pic>
        <p:nvPicPr>
          <p:cNvPr id="17" name="Content Placeholder 16">
            <a:extLst>
              <a:ext uri="{FF2B5EF4-FFF2-40B4-BE49-F238E27FC236}">
                <a16:creationId xmlns:a16="http://schemas.microsoft.com/office/drawing/2014/main" id="{AAEFE89E-0EA4-49C7-9CA3-4D171E86217B}"/>
              </a:ext>
            </a:extLst>
          </p:cNvPr>
          <p:cNvPicPr>
            <a:picLocks noGrp="1" noChangeAspect="1"/>
          </p:cNvPicPr>
          <p:nvPr>
            <p:ph idx="1"/>
          </p:nvPr>
        </p:nvPicPr>
        <p:blipFill>
          <a:blip r:embed="rId2"/>
          <a:stretch>
            <a:fillRect/>
          </a:stretch>
        </p:blipFill>
        <p:spPr>
          <a:xfrm>
            <a:off x="0" y="0"/>
            <a:ext cx="12192000" cy="6858000"/>
          </a:xfrm>
        </p:spPr>
      </p:pic>
      <p:sp>
        <p:nvSpPr>
          <p:cNvPr id="3" name="TextBox 2">
            <a:extLst>
              <a:ext uri="{FF2B5EF4-FFF2-40B4-BE49-F238E27FC236}">
                <a16:creationId xmlns:a16="http://schemas.microsoft.com/office/drawing/2014/main" id="{92705131-E342-4691-86A1-9B77FF8975CC}"/>
              </a:ext>
            </a:extLst>
          </p:cNvPr>
          <p:cNvSpPr txBox="1"/>
          <p:nvPr/>
        </p:nvSpPr>
        <p:spPr>
          <a:xfrm>
            <a:off x="7142117" y="4988932"/>
            <a:ext cx="4011034" cy="1200329"/>
          </a:xfrm>
          <a:prstGeom prst="rect">
            <a:avLst/>
          </a:prstGeom>
          <a:noFill/>
        </p:spPr>
        <p:txBody>
          <a:bodyPr wrap="none" rtlCol="0">
            <a:spAutoFit/>
          </a:bodyPr>
          <a:lstStyle/>
          <a:p>
            <a:r>
              <a:rPr lang="en-US" sz="2400" dirty="0" err="1">
                <a:solidFill>
                  <a:schemeClr val="accent3"/>
                </a:solidFill>
              </a:rPr>
              <a:t>Trần</a:t>
            </a:r>
            <a:r>
              <a:rPr lang="en-US" sz="2400" dirty="0">
                <a:solidFill>
                  <a:schemeClr val="accent3"/>
                </a:solidFill>
              </a:rPr>
              <a:t> Anh Quân</a:t>
            </a:r>
          </a:p>
          <a:p>
            <a:r>
              <a:rPr lang="en-US" sz="2400" dirty="0">
                <a:solidFill>
                  <a:schemeClr val="accent3"/>
                </a:solidFill>
              </a:rPr>
              <a:t>        </a:t>
            </a:r>
            <a:r>
              <a:rPr lang="en-US" sz="2400" dirty="0" err="1">
                <a:solidFill>
                  <a:schemeClr val="accent3"/>
                </a:solidFill>
              </a:rPr>
              <a:t>Phùng</a:t>
            </a:r>
            <a:r>
              <a:rPr lang="en-US" sz="2400" dirty="0">
                <a:solidFill>
                  <a:schemeClr val="accent3"/>
                </a:solidFill>
              </a:rPr>
              <a:t> </a:t>
            </a:r>
            <a:r>
              <a:rPr lang="en-US" sz="2400" dirty="0" err="1">
                <a:solidFill>
                  <a:schemeClr val="accent3"/>
                </a:solidFill>
              </a:rPr>
              <a:t>Tuyền</a:t>
            </a:r>
            <a:r>
              <a:rPr lang="en-US" sz="2400" dirty="0">
                <a:solidFill>
                  <a:schemeClr val="accent3"/>
                </a:solidFill>
              </a:rPr>
              <a:t> </a:t>
            </a:r>
            <a:r>
              <a:rPr lang="en-US" sz="2400" dirty="0" err="1">
                <a:solidFill>
                  <a:schemeClr val="accent3"/>
                </a:solidFill>
              </a:rPr>
              <a:t>Hào</a:t>
            </a:r>
            <a:endParaRPr lang="en-US" sz="2400" dirty="0">
              <a:solidFill>
                <a:schemeClr val="accent3"/>
              </a:solidFill>
            </a:endParaRPr>
          </a:p>
          <a:p>
            <a:r>
              <a:rPr lang="en-US" sz="2400" dirty="0">
                <a:solidFill>
                  <a:schemeClr val="accent3"/>
                </a:solidFill>
              </a:rPr>
              <a:t>             </a:t>
            </a:r>
            <a:r>
              <a:rPr lang="en-US" sz="2400" dirty="0" err="1">
                <a:solidFill>
                  <a:schemeClr val="accent3"/>
                </a:solidFill>
              </a:rPr>
              <a:t>Nguyễn</a:t>
            </a:r>
            <a:r>
              <a:rPr lang="en-US" sz="2400" dirty="0">
                <a:solidFill>
                  <a:schemeClr val="accent3"/>
                </a:solidFill>
              </a:rPr>
              <a:t> </a:t>
            </a:r>
            <a:r>
              <a:rPr lang="en-US" sz="2400" dirty="0" err="1">
                <a:solidFill>
                  <a:schemeClr val="accent3"/>
                </a:solidFill>
              </a:rPr>
              <a:t>Ngọc</a:t>
            </a:r>
            <a:r>
              <a:rPr lang="en-US" sz="2400" dirty="0">
                <a:solidFill>
                  <a:schemeClr val="accent3"/>
                </a:solidFill>
              </a:rPr>
              <a:t> </a:t>
            </a:r>
            <a:r>
              <a:rPr lang="en-US" sz="2400" dirty="0" err="1">
                <a:solidFill>
                  <a:schemeClr val="accent3"/>
                </a:solidFill>
              </a:rPr>
              <a:t>Đức</a:t>
            </a:r>
            <a:endParaRPr lang="en-US" sz="2400" dirty="0">
              <a:solidFill>
                <a:schemeClr val="accent3"/>
              </a:solidFill>
            </a:endParaRPr>
          </a:p>
        </p:txBody>
      </p:sp>
    </p:spTree>
    <p:extLst>
      <p:ext uri="{BB962C8B-B14F-4D97-AF65-F5344CB8AC3E}">
        <p14:creationId xmlns:p14="http://schemas.microsoft.com/office/powerpoint/2010/main" val="1876408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8CCA-4BCB-4D4A-B469-56235887B331}"/>
              </a:ext>
            </a:extLst>
          </p:cNvPr>
          <p:cNvSpPr>
            <a:spLocks noGrp="1"/>
          </p:cNvSpPr>
          <p:nvPr>
            <p:ph type="ctrTitle"/>
          </p:nvPr>
        </p:nvSpPr>
        <p:spPr>
          <a:xfrm>
            <a:off x="1524000" y="708295"/>
            <a:ext cx="9144000" cy="620712"/>
          </a:xfrm>
        </p:spPr>
        <p:txBody>
          <a:bodyPr>
            <a:noAutofit/>
          </a:bodyPr>
          <a:lstStyle/>
          <a:p>
            <a:pPr algn="l"/>
            <a:r>
              <a:rPr lang="en-US" sz="4400" dirty="0">
                <a:solidFill>
                  <a:schemeClr val="accent3">
                    <a:lumMod val="60000"/>
                    <a:lumOff val="40000"/>
                  </a:schemeClr>
                </a:solidFill>
              </a:rPr>
              <a:t>INTRO</a:t>
            </a:r>
          </a:p>
        </p:txBody>
      </p:sp>
      <p:sp>
        <p:nvSpPr>
          <p:cNvPr id="3" name="Subtitle 2">
            <a:extLst>
              <a:ext uri="{FF2B5EF4-FFF2-40B4-BE49-F238E27FC236}">
                <a16:creationId xmlns:a16="http://schemas.microsoft.com/office/drawing/2014/main" id="{5AE8F89B-CF15-4463-8A8D-2AEB20B876FE}"/>
              </a:ext>
            </a:extLst>
          </p:cNvPr>
          <p:cNvSpPr>
            <a:spLocks noGrp="1"/>
          </p:cNvSpPr>
          <p:nvPr>
            <p:ph type="subTitle" idx="1"/>
          </p:nvPr>
        </p:nvSpPr>
        <p:spPr>
          <a:xfrm>
            <a:off x="1524000" y="2181225"/>
            <a:ext cx="9496426" cy="3400425"/>
          </a:xfrm>
        </p:spPr>
        <p:txBody>
          <a:bodyPr>
            <a:normAutofit/>
          </a:bodyPr>
          <a:lstStyle/>
          <a:p>
            <a:pPr marL="514350" indent="-514350" algn="l">
              <a:buFont typeface="Century Gothic" panose="020B0502020202020204" pitchFamily="34" charset="0"/>
              <a:buChar char="►"/>
            </a:pPr>
            <a:r>
              <a:rPr lang="en-GB" sz="2800" b="1" dirty="0">
                <a:solidFill>
                  <a:schemeClr val="tx1"/>
                </a:solidFill>
              </a:rPr>
              <a:t>Rust</a:t>
            </a:r>
            <a:r>
              <a:rPr lang="en-GB" sz="2800" dirty="0">
                <a:solidFill>
                  <a:schemeClr val="tx1"/>
                </a:solidFill>
              </a:rPr>
              <a:t> is a </a:t>
            </a:r>
            <a:r>
              <a:rPr lang="en-GB" sz="2800" dirty="0">
                <a:hlinkClick r:id="rId2" tooltip="Multi-paradigm programming language"/>
              </a:rPr>
              <a:t>multi-paradigm</a:t>
            </a:r>
            <a:r>
              <a:rPr lang="en-GB" sz="2800" dirty="0"/>
              <a:t> </a:t>
            </a:r>
            <a:r>
              <a:rPr lang="en-GB" sz="2800" dirty="0">
                <a:hlinkClick r:id="rId3" tooltip="System programming language"/>
              </a:rPr>
              <a:t>system programming language</a:t>
            </a:r>
            <a:r>
              <a:rPr lang="en-GB" sz="2800" dirty="0"/>
              <a:t> </a:t>
            </a:r>
            <a:r>
              <a:rPr lang="en-GB" sz="2800" dirty="0">
                <a:solidFill>
                  <a:schemeClr val="tx1"/>
                </a:solidFill>
              </a:rPr>
              <a:t>focused on safety, especially safe </a:t>
            </a:r>
            <a:r>
              <a:rPr lang="en-GB" sz="2800" dirty="0">
                <a:hlinkClick r:id="rId4" tooltip="Concurrency (computer science)"/>
              </a:rPr>
              <a:t>concurrency</a:t>
            </a:r>
            <a:r>
              <a:rPr lang="en-GB" sz="2800" dirty="0">
                <a:solidFill>
                  <a:schemeClr val="tx1"/>
                </a:solidFill>
              </a:rPr>
              <a:t>. Rust is </a:t>
            </a:r>
            <a:r>
              <a:rPr lang="en-GB" sz="2800" dirty="0">
                <a:hlinkClick r:id="rId5" tooltip="Syntax (programming languages)"/>
              </a:rPr>
              <a:t>syntactically</a:t>
            </a:r>
            <a:r>
              <a:rPr lang="en-GB" sz="2800" dirty="0"/>
              <a:t> </a:t>
            </a:r>
            <a:r>
              <a:rPr lang="en-GB" sz="2800" dirty="0">
                <a:solidFill>
                  <a:schemeClr val="tx1"/>
                </a:solidFill>
              </a:rPr>
              <a:t>similar to </a:t>
            </a:r>
            <a:r>
              <a:rPr lang="en-GB" sz="2800" dirty="0">
                <a:hlinkClick r:id="rId6" tooltip="C++"/>
              </a:rPr>
              <a:t>C++</a:t>
            </a:r>
            <a:r>
              <a:rPr lang="en-GB" sz="2800" dirty="0">
                <a:solidFill>
                  <a:schemeClr val="tx1"/>
                </a:solidFill>
              </a:rPr>
              <a:t>, but is designed to provide better</a:t>
            </a:r>
            <a:r>
              <a:rPr lang="en-GB" sz="2800" dirty="0">
                <a:solidFill>
                  <a:schemeClr val="bg1">
                    <a:lumMod val="95000"/>
                    <a:lumOff val="5000"/>
                  </a:schemeClr>
                </a:solidFill>
              </a:rPr>
              <a:t> </a:t>
            </a:r>
            <a:r>
              <a:rPr lang="en-GB" sz="2800" dirty="0">
                <a:hlinkClick r:id="rId7" tooltip="Memory safety"/>
              </a:rPr>
              <a:t>memory safety</a:t>
            </a:r>
            <a:r>
              <a:rPr lang="en-GB" sz="2800" dirty="0"/>
              <a:t> </a:t>
            </a:r>
            <a:r>
              <a:rPr lang="en-GB" sz="2800" dirty="0">
                <a:solidFill>
                  <a:schemeClr val="tx1"/>
                </a:solidFill>
              </a:rPr>
              <a:t>while maintaining high </a:t>
            </a:r>
            <a:r>
              <a:rPr lang="en-GB" sz="2800" dirty="0">
                <a:hlinkClick r:id="rId8" tooltip="Performance (Computer)"/>
              </a:rPr>
              <a:t>performance</a:t>
            </a:r>
            <a:r>
              <a:rPr lang="en-GB" sz="2800" dirty="0"/>
              <a:t>.</a:t>
            </a:r>
          </a:p>
          <a:p>
            <a:pPr algn="l"/>
            <a:endParaRPr lang="en-US" dirty="0"/>
          </a:p>
        </p:txBody>
      </p:sp>
      <p:sp>
        <p:nvSpPr>
          <p:cNvPr id="4" name="TextBox 3">
            <a:extLst>
              <a:ext uri="{FF2B5EF4-FFF2-40B4-BE49-F238E27FC236}">
                <a16:creationId xmlns:a16="http://schemas.microsoft.com/office/drawing/2014/main" id="{DE2E8B3C-AE47-448F-8544-451BA851E31A}"/>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Tree>
    <p:extLst>
      <p:ext uri="{BB962C8B-B14F-4D97-AF65-F5344CB8AC3E}">
        <p14:creationId xmlns:p14="http://schemas.microsoft.com/office/powerpoint/2010/main" val="423952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FCFE1C-05F7-4A31-8F64-BF357085B5BE}"/>
              </a:ext>
            </a:extLst>
          </p:cNvPr>
          <p:cNvSpPr>
            <a:spLocks noGrp="1"/>
          </p:cNvSpPr>
          <p:nvPr>
            <p:ph idx="1"/>
          </p:nvPr>
        </p:nvSpPr>
        <p:spPr>
          <a:xfrm>
            <a:off x="1622729" y="2037302"/>
            <a:ext cx="8946541" cy="4195481"/>
          </a:xfrm>
        </p:spPr>
        <p:txBody>
          <a:bodyPr>
            <a:normAutofit/>
          </a:bodyPr>
          <a:lstStyle/>
          <a:p>
            <a:r>
              <a:rPr lang="en-GB" sz="2800" dirty="0"/>
              <a:t>Rust was originally designed by Graydon Hoare at </a:t>
            </a:r>
            <a:r>
              <a:rPr lang="en-GB" sz="2800" dirty="0">
                <a:hlinkClick r:id="rId2" tooltip="Mozilla"/>
              </a:rPr>
              <a:t>Mozilla</a:t>
            </a:r>
            <a:r>
              <a:rPr lang="en-GB" sz="2800" dirty="0"/>
              <a:t> Research, with contributions from Dave Herman, </a:t>
            </a:r>
            <a:r>
              <a:rPr lang="en-GB" sz="2800" dirty="0">
                <a:hlinkClick r:id="rId3" tooltip="Brendan Eich"/>
              </a:rPr>
              <a:t>Brendan </a:t>
            </a:r>
            <a:r>
              <a:rPr lang="en-GB" sz="2800" dirty="0" err="1">
                <a:hlinkClick r:id="rId3" tooltip="Brendan Eich"/>
              </a:rPr>
              <a:t>Eich</a:t>
            </a:r>
            <a:r>
              <a:rPr lang="en-GB" sz="2800" dirty="0"/>
              <a:t>, and others. The designers refined the language while writing the </a:t>
            </a:r>
            <a:r>
              <a:rPr lang="en-GB" sz="2800" dirty="0">
                <a:hlinkClick r:id="rId4" tooltip="Servo (layout engine)"/>
              </a:rPr>
              <a:t>Servo</a:t>
            </a:r>
            <a:r>
              <a:rPr lang="en-GB" sz="2800" dirty="0"/>
              <a:t> layout or </a:t>
            </a:r>
            <a:r>
              <a:rPr lang="en-GB" sz="2800" dirty="0">
                <a:hlinkClick r:id="rId5" tooltip="Browser engine"/>
              </a:rPr>
              <a:t>browser engine</a:t>
            </a:r>
            <a:r>
              <a:rPr lang="en-GB" sz="2800" dirty="0"/>
              <a:t>, and the Rust </a:t>
            </a:r>
            <a:r>
              <a:rPr lang="en-GB" sz="2800" dirty="0">
                <a:hlinkClick r:id="rId6" tooltip="Compiler"/>
              </a:rPr>
              <a:t>compiler</a:t>
            </a:r>
            <a:r>
              <a:rPr lang="en-GB" sz="2800" dirty="0"/>
              <a:t>. </a:t>
            </a:r>
            <a:endParaRPr lang="en-US" sz="2800" dirty="0"/>
          </a:p>
        </p:txBody>
      </p:sp>
      <p:sp>
        <p:nvSpPr>
          <p:cNvPr id="4" name="TextBox 3">
            <a:extLst>
              <a:ext uri="{FF2B5EF4-FFF2-40B4-BE49-F238E27FC236}">
                <a16:creationId xmlns:a16="http://schemas.microsoft.com/office/drawing/2014/main" id="{075EEBDF-B719-4BBE-AF71-CD777E31FAF9}"/>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
        <p:nvSpPr>
          <p:cNvPr id="10" name="Title 1">
            <a:extLst>
              <a:ext uri="{FF2B5EF4-FFF2-40B4-BE49-F238E27FC236}">
                <a16:creationId xmlns:a16="http://schemas.microsoft.com/office/drawing/2014/main" id="{ED81B043-10A8-4F5D-9823-012903694669}"/>
              </a:ext>
            </a:extLst>
          </p:cNvPr>
          <p:cNvSpPr txBox="1">
            <a:spLocks/>
          </p:cNvSpPr>
          <p:nvPr/>
        </p:nvSpPr>
        <p:spPr>
          <a:xfrm>
            <a:off x="1524000" y="708295"/>
            <a:ext cx="9144000" cy="6207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solidFill>
                  <a:schemeClr val="accent3">
                    <a:lumMod val="60000"/>
                    <a:lumOff val="40000"/>
                  </a:schemeClr>
                </a:solidFill>
              </a:rPr>
              <a:t>INTRO</a:t>
            </a:r>
          </a:p>
        </p:txBody>
      </p:sp>
    </p:spTree>
    <p:extLst>
      <p:ext uri="{BB962C8B-B14F-4D97-AF65-F5344CB8AC3E}">
        <p14:creationId xmlns:p14="http://schemas.microsoft.com/office/powerpoint/2010/main" val="82874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AFDBA58-D4AB-4DD8-817E-9DEA39D6CAF1}"/>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
        <p:nvSpPr>
          <p:cNvPr id="2" name="Title 1">
            <a:extLst>
              <a:ext uri="{FF2B5EF4-FFF2-40B4-BE49-F238E27FC236}">
                <a16:creationId xmlns:a16="http://schemas.microsoft.com/office/drawing/2014/main" id="{13396C2A-C822-4EB9-A3B9-2D01658586B5}"/>
              </a:ext>
            </a:extLst>
          </p:cNvPr>
          <p:cNvSpPr>
            <a:spLocks noGrp="1"/>
          </p:cNvSpPr>
          <p:nvPr>
            <p:ph type="title"/>
          </p:nvPr>
        </p:nvSpPr>
        <p:spPr/>
        <p:txBody>
          <a:bodyPr/>
          <a:lstStyle/>
          <a:p>
            <a:endParaRPr lang="en-US"/>
          </a:p>
        </p:txBody>
      </p:sp>
      <p:pic>
        <p:nvPicPr>
          <p:cNvPr id="4" name="Picture 2" descr="Graydon Hoare Main Image">
            <a:extLst>
              <a:ext uri="{FF2B5EF4-FFF2-40B4-BE49-F238E27FC236}">
                <a16:creationId xmlns:a16="http://schemas.microsoft.com/office/drawing/2014/main" id="{68A19C2C-E596-4E9A-BB44-E0C1ED1952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0197" y="609601"/>
            <a:ext cx="3891605" cy="44902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ave-Herman">
            <a:extLst>
              <a:ext uri="{FF2B5EF4-FFF2-40B4-BE49-F238E27FC236}">
                <a16:creationId xmlns:a16="http://schemas.microsoft.com/office/drawing/2014/main" id="{2DBD85CB-4BDD-437F-B298-895AE0C98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42" y="617534"/>
            <a:ext cx="3891605" cy="44902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Kết quả hình ảnh cho brendan eich">
            <a:extLst>
              <a:ext uri="{FF2B5EF4-FFF2-40B4-BE49-F238E27FC236}">
                <a16:creationId xmlns:a16="http://schemas.microsoft.com/office/drawing/2014/main" id="{7178E935-30BC-4AD4-9B0D-C26BBEDB8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8500" y="609601"/>
            <a:ext cx="3891605" cy="44902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87367A4-13ED-4792-BD90-EA02A240EE41}"/>
              </a:ext>
            </a:extLst>
          </p:cNvPr>
          <p:cNvSpPr txBox="1"/>
          <p:nvPr/>
        </p:nvSpPr>
        <p:spPr>
          <a:xfrm>
            <a:off x="698740" y="5493409"/>
            <a:ext cx="2329132" cy="954107"/>
          </a:xfrm>
          <a:prstGeom prst="rect">
            <a:avLst/>
          </a:prstGeom>
          <a:noFill/>
        </p:spPr>
        <p:txBody>
          <a:bodyPr wrap="square" rtlCol="0">
            <a:spAutoFit/>
          </a:bodyPr>
          <a:lstStyle/>
          <a:p>
            <a:pPr algn="ctr"/>
            <a:r>
              <a:rPr lang="en-US" sz="2800" dirty="0"/>
              <a:t>Dave Herman</a:t>
            </a:r>
          </a:p>
        </p:txBody>
      </p:sp>
      <p:sp>
        <p:nvSpPr>
          <p:cNvPr id="8" name="TextBox 7">
            <a:extLst>
              <a:ext uri="{FF2B5EF4-FFF2-40B4-BE49-F238E27FC236}">
                <a16:creationId xmlns:a16="http://schemas.microsoft.com/office/drawing/2014/main" id="{1E9CC81D-52EE-484E-A013-1BBB8732A1CD}"/>
              </a:ext>
            </a:extLst>
          </p:cNvPr>
          <p:cNvSpPr txBox="1"/>
          <p:nvPr/>
        </p:nvSpPr>
        <p:spPr>
          <a:xfrm>
            <a:off x="9376914" y="5536541"/>
            <a:ext cx="1820174" cy="954107"/>
          </a:xfrm>
          <a:prstGeom prst="rect">
            <a:avLst/>
          </a:prstGeom>
          <a:noFill/>
        </p:spPr>
        <p:txBody>
          <a:bodyPr wrap="square" rtlCol="0">
            <a:spAutoFit/>
          </a:bodyPr>
          <a:lstStyle/>
          <a:p>
            <a:pPr algn="ctr"/>
            <a:r>
              <a:rPr lang="en-US" sz="2800" dirty="0"/>
              <a:t>Brendan </a:t>
            </a:r>
            <a:r>
              <a:rPr lang="en-US" sz="2800" dirty="0" err="1"/>
              <a:t>Eich</a:t>
            </a:r>
            <a:endParaRPr lang="en-US" sz="2800" dirty="0"/>
          </a:p>
        </p:txBody>
      </p:sp>
      <p:sp>
        <p:nvSpPr>
          <p:cNvPr id="9" name="TextBox 8">
            <a:extLst>
              <a:ext uri="{FF2B5EF4-FFF2-40B4-BE49-F238E27FC236}">
                <a16:creationId xmlns:a16="http://schemas.microsoft.com/office/drawing/2014/main" id="{395AE50E-AD9E-458F-8E4A-FD87AC33E3D1}"/>
              </a:ext>
            </a:extLst>
          </p:cNvPr>
          <p:cNvSpPr txBox="1"/>
          <p:nvPr/>
        </p:nvSpPr>
        <p:spPr>
          <a:xfrm>
            <a:off x="4150197" y="5415052"/>
            <a:ext cx="3891605" cy="954107"/>
          </a:xfrm>
          <a:prstGeom prst="rect">
            <a:avLst/>
          </a:prstGeom>
          <a:noFill/>
        </p:spPr>
        <p:txBody>
          <a:bodyPr wrap="square" rtlCol="0">
            <a:spAutoFit/>
          </a:bodyPr>
          <a:lstStyle/>
          <a:p>
            <a:pPr algn="ctr"/>
            <a:r>
              <a:rPr lang="en-US" sz="2800" dirty="0"/>
              <a:t>Graydon</a:t>
            </a:r>
          </a:p>
          <a:p>
            <a:pPr algn="ctr"/>
            <a:r>
              <a:rPr lang="en-US" sz="2800" dirty="0"/>
              <a:t>Hoare</a:t>
            </a:r>
          </a:p>
        </p:txBody>
      </p:sp>
    </p:spTree>
    <p:extLst>
      <p:ext uri="{BB962C8B-B14F-4D97-AF65-F5344CB8AC3E}">
        <p14:creationId xmlns:p14="http://schemas.microsoft.com/office/powerpoint/2010/main" val="29412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763A1-55BB-486D-A3B6-668D7FB2B9D7}"/>
              </a:ext>
            </a:extLst>
          </p:cNvPr>
          <p:cNvSpPr>
            <a:spLocks noGrp="1"/>
          </p:cNvSpPr>
          <p:nvPr>
            <p:ph type="title"/>
          </p:nvPr>
        </p:nvSpPr>
        <p:spPr/>
        <p:txBody>
          <a:bodyPr/>
          <a:lstStyle/>
          <a:p>
            <a:r>
              <a:rPr lang="en-US" dirty="0"/>
              <a:t>	</a:t>
            </a:r>
            <a:r>
              <a:rPr lang="en-US" sz="4400" dirty="0">
                <a:solidFill>
                  <a:schemeClr val="accent3">
                    <a:lumMod val="60000"/>
                    <a:lumOff val="40000"/>
                  </a:schemeClr>
                </a:solidFill>
              </a:rPr>
              <a:t>CARGO</a:t>
            </a:r>
            <a:endParaRPr lang="en-US" dirty="0">
              <a:solidFill>
                <a:schemeClr val="accent3">
                  <a:lumMod val="60000"/>
                  <a:lumOff val="40000"/>
                </a:schemeClr>
              </a:solidFill>
            </a:endParaRPr>
          </a:p>
        </p:txBody>
      </p:sp>
      <p:sp>
        <p:nvSpPr>
          <p:cNvPr id="3" name="Content Placeholder 2">
            <a:extLst>
              <a:ext uri="{FF2B5EF4-FFF2-40B4-BE49-F238E27FC236}">
                <a16:creationId xmlns:a16="http://schemas.microsoft.com/office/drawing/2014/main" id="{9DBCC4A3-A8CA-4CA8-B137-0B4A18F8FA11}"/>
              </a:ext>
            </a:extLst>
          </p:cNvPr>
          <p:cNvSpPr>
            <a:spLocks noGrp="1"/>
          </p:cNvSpPr>
          <p:nvPr>
            <p:ph idx="1"/>
          </p:nvPr>
        </p:nvSpPr>
        <p:spPr/>
        <p:txBody>
          <a:bodyPr>
            <a:normAutofit/>
          </a:bodyPr>
          <a:lstStyle/>
          <a:p>
            <a:r>
              <a:rPr lang="en-GB" sz="2800" dirty="0"/>
              <a:t>Cargo is Rust's build system and package manager. Cargo is similar to Bundler of Ruby, </a:t>
            </a:r>
            <a:r>
              <a:rPr lang="en-GB" sz="2800" dirty="0" err="1"/>
              <a:t>npm</a:t>
            </a:r>
            <a:r>
              <a:rPr lang="en-GB" sz="2800" dirty="0"/>
              <a:t> of Node.js, pub of Dart, pip of Python,... .</a:t>
            </a:r>
            <a:r>
              <a:rPr lang="en-GB" sz="2800" dirty="0" err="1"/>
              <a:t>ui</a:t>
            </a:r>
            <a:endParaRPr lang="en-GB" sz="2800" dirty="0"/>
          </a:p>
          <a:p>
            <a:r>
              <a:rPr lang="en-GB" sz="2800" dirty="0"/>
              <a:t>Cargo new : create a cargo for desired project.</a:t>
            </a:r>
          </a:p>
          <a:p>
            <a:r>
              <a:rPr lang="en-GB" sz="2800" dirty="0"/>
              <a:t>Cargo  build : configure and compile of current cargo.</a:t>
            </a:r>
          </a:p>
          <a:p>
            <a:r>
              <a:rPr lang="en-GB" sz="2800" dirty="0"/>
              <a:t>Cargo run : execute </a:t>
            </a:r>
            <a:r>
              <a:rPr lang="en-GB" sz="2800"/>
              <a:t>the cargo.</a:t>
            </a:r>
            <a:endParaRPr lang="en-US" sz="2800" dirty="0"/>
          </a:p>
        </p:txBody>
      </p:sp>
      <p:sp>
        <p:nvSpPr>
          <p:cNvPr id="4" name="TextBox 3">
            <a:extLst>
              <a:ext uri="{FF2B5EF4-FFF2-40B4-BE49-F238E27FC236}">
                <a16:creationId xmlns:a16="http://schemas.microsoft.com/office/drawing/2014/main" id="{5D878162-C7AE-4A8D-BBD4-77AF73A9502B}"/>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Tree>
    <p:extLst>
      <p:ext uri="{BB962C8B-B14F-4D97-AF65-F5344CB8AC3E}">
        <p14:creationId xmlns:p14="http://schemas.microsoft.com/office/powerpoint/2010/main" val="168775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5637B-161A-4F27-819D-811D91B1CA0B}"/>
              </a:ext>
            </a:extLst>
          </p:cNvPr>
          <p:cNvSpPr>
            <a:spLocks noGrp="1"/>
          </p:cNvSpPr>
          <p:nvPr>
            <p:ph type="title"/>
          </p:nvPr>
        </p:nvSpPr>
        <p:spPr>
          <a:xfrm>
            <a:off x="1103312" y="767750"/>
            <a:ext cx="8947522" cy="750499"/>
          </a:xfrm>
        </p:spPr>
        <p:txBody>
          <a:bodyPr/>
          <a:lstStyle/>
          <a:p>
            <a:r>
              <a:rPr lang="en-US" dirty="0">
                <a:solidFill>
                  <a:schemeClr val="accent3">
                    <a:lumMod val="60000"/>
                    <a:lumOff val="40000"/>
                  </a:schemeClr>
                </a:solidFill>
              </a:rPr>
              <a:t>APPLICATION</a:t>
            </a:r>
          </a:p>
        </p:txBody>
      </p:sp>
      <p:sp>
        <p:nvSpPr>
          <p:cNvPr id="3" name="Content Placeholder 2">
            <a:extLst>
              <a:ext uri="{FF2B5EF4-FFF2-40B4-BE49-F238E27FC236}">
                <a16:creationId xmlns:a16="http://schemas.microsoft.com/office/drawing/2014/main" id="{2929041B-BB38-4E6D-A492-8C8E332B05C9}"/>
              </a:ext>
            </a:extLst>
          </p:cNvPr>
          <p:cNvSpPr>
            <a:spLocks noGrp="1"/>
          </p:cNvSpPr>
          <p:nvPr>
            <p:ph idx="1"/>
          </p:nvPr>
        </p:nvSpPr>
        <p:spPr>
          <a:xfrm>
            <a:off x="1103312" y="1716658"/>
            <a:ext cx="9395035" cy="4531742"/>
          </a:xfrm>
        </p:spPr>
        <p:txBody>
          <a:bodyPr/>
          <a:lstStyle/>
          <a:p>
            <a:pPr marL="0" indent="0">
              <a:buNone/>
            </a:pPr>
            <a:r>
              <a:rPr lang="en-US" sz="2800" dirty="0"/>
              <a:t>Rust is used to program some types of application as:</a:t>
            </a:r>
          </a:p>
          <a:p>
            <a:r>
              <a:rPr lang="en-US" sz="2800" dirty="0"/>
              <a:t>Compiler</a:t>
            </a:r>
          </a:p>
          <a:p>
            <a:r>
              <a:rPr lang="en-US" sz="2800" dirty="0"/>
              <a:t>Web framework</a:t>
            </a:r>
          </a:p>
          <a:p>
            <a:r>
              <a:rPr lang="en-US" sz="2800" dirty="0"/>
              <a:t>Real-time software</a:t>
            </a:r>
          </a:p>
          <a:p>
            <a:r>
              <a:rPr lang="en-US" sz="2800" dirty="0"/>
              <a:t>Distributed and parallel computing</a:t>
            </a:r>
          </a:p>
          <a:p>
            <a:r>
              <a:rPr lang="en-US" sz="2800" dirty="0"/>
              <a:t>Embedded system</a:t>
            </a:r>
          </a:p>
          <a:p>
            <a:endParaRPr lang="en-US" dirty="0"/>
          </a:p>
        </p:txBody>
      </p:sp>
      <p:sp>
        <p:nvSpPr>
          <p:cNvPr id="4" name="TextBox 3">
            <a:extLst>
              <a:ext uri="{FF2B5EF4-FFF2-40B4-BE49-F238E27FC236}">
                <a16:creationId xmlns:a16="http://schemas.microsoft.com/office/drawing/2014/main" id="{549F9217-8540-40F7-901C-109953331ADA}"/>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Tree>
    <p:extLst>
      <p:ext uri="{BB962C8B-B14F-4D97-AF65-F5344CB8AC3E}">
        <p14:creationId xmlns:p14="http://schemas.microsoft.com/office/powerpoint/2010/main" val="93104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down)">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down)">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E982-59BE-4D3C-B00E-25BFB61F27D6}"/>
              </a:ext>
            </a:extLst>
          </p:cNvPr>
          <p:cNvSpPr>
            <a:spLocks noGrp="1"/>
          </p:cNvSpPr>
          <p:nvPr>
            <p:ph type="title"/>
          </p:nvPr>
        </p:nvSpPr>
        <p:spPr>
          <a:xfrm>
            <a:off x="646111" y="452718"/>
            <a:ext cx="9404723" cy="832618"/>
          </a:xfrm>
        </p:spPr>
        <p:txBody>
          <a:bodyPr/>
          <a:lstStyle/>
          <a:p>
            <a:r>
              <a:rPr lang="en-US" sz="4400" dirty="0">
                <a:solidFill>
                  <a:schemeClr val="accent3">
                    <a:lumMod val="60000"/>
                    <a:lumOff val="40000"/>
                  </a:schemeClr>
                </a:solidFill>
              </a:rPr>
              <a:t>ADVANTAGES</a:t>
            </a:r>
          </a:p>
        </p:txBody>
      </p:sp>
      <p:sp>
        <p:nvSpPr>
          <p:cNvPr id="3" name="Content Placeholder 2">
            <a:extLst>
              <a:ext uri="{FF2B5EF4-FFF2-40B4-BE49-F238E27FC236}">
                <a16:creationId xmlns:a16="http://schemas.microsoft.com/office/drawing/2014/main" id="{88D47C28-E59F-4199-84FD-863F59E5B599}"/>
              </a:ext>
            </a:extLst>
          </p:cNvPr>
          <p:cNvSpPr>
            <a:spLocks noGrp="1"/>
          </p:cNvSpPr>
          <p:nvPr>
            <p:ph idx="1"/>
          </p:nvPr>
        </p:nvSpPr>
        <p:spPr>
          <a:xfrm>
            <a:off x="646111" y="1607305"/>
            <a:ext cx="11259323" cy="4195481"/>
          </a:xfrm>
        </p:spPr>
        <p:txBody>
          <a:bodyPr>
            <a:normAutofit/>
          </a:bodyPr>
          <a:lstStyle/>
          <a:p>
            <a:pPr marL="0" indent="0">
              <a:buNone/>
            </a:pPr>
            <a:r>
              <a:rPr lang="en-US" sz="2800" dirty="0"/>
              <a:t>Rust can work on different platforms and also can be used as a functional, statically typed and system programing language.</a:t>
            </a:r>
          </a:p>
          <a:p>
            <a:pPr marL="0" indent="0">
              <a:buNone/>
            </a:pPr>
            <a:r>
              <a:rPr lang="en-US" sz="2800" dirty="0"/>
              <a:t>Rust is more secure than the language from which it has been inherited. Such as C or C++. Rust focuses more on consistency and better memory safety.</a:t>
            </a:r>
          </a:p>
        </p:txBody>
      </p:sp>
      <p:sp>
        <p:nvSpPr>
          <p:cNvPr id="4" name="TextBox 3">
            <a:extLst>
              <a:ext uri="{FF2B5EF4-FFF2-40B4-BE49-F238E27FC236}">
                <a16:creationId xmlns:a16="http://schemas.microsoft.com/office/drawing/2014/main" id="{C198902E-189E-4EFF-9E65-71DBD3BE591F}"/>
              </a:ext>
            </a:extLst>
          </p:cNvPr>
          <p:cNvSpPr txBox="1"/>
          <p:nvPr/>
        </p:nvSpPr>
        <p:spPr>
          <a:xfrm>
            <a:off x="10439400" y="0"/>
            <a:ext cx="685799" cy="1200329"/>
          </a:xfrm>
          <a:prstGeom prst="rect">
            <a:avLst/>
          </a:prstGeom>
          <a:noFill/>
        </p:spPr>
        <p:txBody>
          <a:bodyPr wrap="square" rtlCol="0">
            <a:spAutoFit/>
          </a:bodyPr>
          <a:lstStyle/>
          <a:p>
            <a:pPr algn="ctr"/>
            <a:r>
              <a:rPr lang="en-US" dirty="0"/>
              <a:t>R</a:t>
            </a:r>
          </a:p>
          <a:p>
            <a:pPr algn="ctr"/>
            <a:r>
              <a:rPr lang="en-US" dirty="0"/>
              <a:t>U</a:t>
            </a:r>
          </a:p>
          <a:p>
            <a:pPr algn="ctr"/>
            <a:r>
              <a:rPr lang="en-US" dirty="0"/>
              <a:t>S</a:t>
            </a:r>
          </a:p>
          <a:p>
            <a:pPr algn="ctr"/>
            <a:r>
              <a:rPr lang="en-US" dirty="0"/>
              <a:t>T</a:t>
            </a:r>
          </a:p>
        </p:txBody>
      </p:sp>
    </p:spTree>
    <p:extLst>
      <p:ext uri="{BB962C8B-B14F-4D97-AF65-F5344CB8AC3E}">
        <p14:creationId xmlns:p14="http://schemas.microsoft.com/office/powerpoint/2010/main" val="82321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423</TotalTime>
  <Words>762</Words>
  <Application>Microsoft Office PowerPoint</Application>
  <PresentationFormat>Widescreen</PresentationFormat>
  <Paragraphs>206</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Century Gothic</vt:lpstr>
      <vt:lpstr>Wingdings 3</vt:lpstr>
      <vt:lpstr>Ion</vt:lpstr>
      <vt:lpstr>PowerPoint Presentation</vt:lpstr>
      <vt:lpstr>PowerPoint Presentation</vt:lpstr>
      <vt:lpstr>PowerPoint Presentation</vt:lpstr>
      <vt:lpstr>INTRO</vt:lpstr>
      <vt:lpstr>PowerPoint Presentation</vt:lpstr>
      <vt:lpstr>PowerPoint Presentation</vt:lpstr>
      <vt:lpstr> CARGO</vt:lpstr>
      <vt:lpstr>APPLICATION</vt:lpstr>
      <vt:lpstr>ADVANTAGES</vt:lpstr>
      <vt:lpstr>PowerPoint Presentation</vt:lpstr>
      <vt:lpstr>PowerPoint Presentation</vt:lpstr>
      <vt:lpstr> DISADVANTAGES</vt:lpstr>
      <vt:lpstr>  DISADVANTAGES</vt:lpstr>
      <vt:lpstr>HOW TO SET UP</vt:lpstr>
      <vt:lpstr>PowerPoint Presentation</vt:lpstr>
      <vt:lpstr>PowerPoint Presentation</vt:lpstr>
      <vt:lpstr>PowerPoint Presentation</vt:lpstr>
      <vt:lpstr>PowerPoint Presentation</vt:lpstr>
      <vt:lpstr>PowerPoint Presentation</vt:lpstr>
      <vt:lpstr>PowerPoint Presentation</vt:lpstr>
      <vt:lpstr>First Program/Hello World</vt:lpstr>
      <vt:lpstr>PowerPoint Presentation</vt:lpstr>
      <vt:lpstr>Examples1</vt:lpstr>
      <vt:lpstr>PowerPoint Presentation</vt:lpstr>
      <vt:lpstr>PowerPoint Presentation</vt:lpstr>
      <vt:lpstr>PowerPoint Presentation</vt:lpstr>
      <vt:lpstr>PowerPoint Presentation</vt:lpstr>
      <vt:lpstr>PowerPoint Presentation</vt:lpstr>
      <vt:lpstr>COMMENT</vt:lpstr>
      <vt:lpstr>COMMENT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c:title>
  <dc:creator>Admin</dc:creator>
  <cp:lastModifiedBy>Quân Trần Anh</cp:lastModifiedBy>
  <cp:revision>187</cp:revision>
  <dcterms:created xsi:type="dcterms:W3CDTF">2019-12-22T08:19:49Z</dcterms:created>
  <dcterms:modified xsi:type="dcterms:W3CDTF">2019-12-23T10:20:52Z</dcterms:modified>
</cp:coreProperties>
</file>